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63" r:id="rId3"/>
    <p:sldId id="364" r:id="rId4"/>
    <p:sldId id="311" r:id="rId5"/>
    <p:sldId id="357" r:id="rId6"/>
    <p:sldId id="358" r:id="rId7"/>
    <p:sldId id="359" r:id="rId8"/>
    <p:sldId id="330" r:id="rId9"/>
    <p:sldId id="339" r:id="rId10"/>
    <p:sldId id="344" r:id="rId11"/>
    <p:sldId id="360" r:id="rId12"/>
    <p:sldId id="353" r:id="rId13"/>
    <p:sldId id="340" r:id="rId14"/>
    <p:sldId id="346" r:id="rId15"/>
    <p:sldId id="352" r:id="rId16"/>
    <p:sldId id="354" r:id="rId17"/>
    <p:sldId id="355" r:id="rId18"/>
    <p:sldId id="309" r:id="rId19"/>
    <p:sldId id="336" r:id="rId20"/>
    <p:sldId id="356" r:id="rId21"/>
    <p:sldId id="365" r:id="rId22"/>
    <p:sldId id="31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09C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24" autoAdjust="0"/>
  </p:normalViewPr>
  <p:slideViewPr>
    <p:cSldViewPr>
      <p:cViewPr>
        <p:scale>
          <a:sx n="68" d="100"/>
          <a:sy n="68" d="100"/>
        </p:scale>
        <p:origin x="-72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B4221-111F-4230-8341-52E2FE5F5AAC}" type="datetimeFigureOut">
              <a:rPr lang="en-GB" smtClean="0"/>
              <a:pPr/>
              <a:t>13/11/2012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31F5D-0203-4710-902A-4A858EBA1F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18878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1F5D-0203-4710-902A-4A858EBA1F44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FF9F-33EB-4582-951E-C4DAB8257EE3}" type="datetimeFigureOut">
              <a:rPr lang="en-GB" smtClean="0"/>
              <a:pPr/>
              <a:t>13/11/2012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BFD0-087C-4483-A7BD-2E98091414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FF9F-33EB-4582-951E-C4DAB8257EE3}" type="datetimeFigureOut">
              <a:rPr lang="en-GB" smtClean="0"/>
              <a:pPr/>
              <a:t>13/11/2012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BFD0-087C-4483-A7BD-2E98091414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FF9F-33EB-4582-951E-C4DAB8257EE3}" type="datetimeFigureOut">
              <a:rPr lang="en-GB" smtClean="0"/>
              <a:pPr/>
              <a:t>13/11/2012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BFD0-087C-4483-A7BD-2E98091414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FF9F-33EB-4582-951E-C4DAB8257EE3}" type="datetimeFigureOut">
              <a:rPr lang="en-GB" smtClean="0"/>
              <a:pPr/>
              <a:t>13/11/2012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BFD0-087C-4483-A7BD-2E98091414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FF9F-33EB-4582-951E-C4DAB8257EE3}" type="datetimeFigureOut">
              <a:rPr lang="en-GB" smtClean="0"/>
              <a:pPr/>
              <a:t>13/11/2012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BFD0-087C-4483-A7BD-2E98091414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FF9F-33EB-4582-951E-C4DAB8257EE3}" type="datetimeFigureOut">
              <a:rPr lang="en-GB" smtClean="0"/>
              <a:pPr/>
              <a:t>13/11/2012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BFD0-087C-4483-A7BD-2E98091414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FF9F-33EB-4582-951E-C4DAB8257EE3}" type="datetimeFigureOut">
              <a:rPr lang="en-GB" smtClean="0"/>
              <a:pPr/>
              <a:t>13/11/2012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BFD0-087C-4483-A7BD-2E98091414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FF9F-33EB-4582-951E-C4DAB8257EE3}" type="datetimeFigureOut">
              <a:rPr lang="en-GB" smtClean="0"/>
              <a:pPr/>
              <a:t>13/11/2012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BFD0-087C-4483-A7BD-2E98091414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FF9F-33EB-4582-951E-C4DAB8257EE3}" type="datetimeFigureOut">
              <a:rPr lang="en-GB" smtClean="0"/>
              <a:pPr/>
              <a:t>13/11/2012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BFD0-087C-4483-A7BD-2E98091414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FF9F-33EB-4582-951E-C4DAB8257EE3}" type="datetimeFigureOut">
              <a:rPr lang="en-GB" smtClean="0"/>
              <a:pPr/>
              <a:t>13/11/2012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BFD0-087C-4483-A7BD-2E98091414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FF9F-33EB-4582-951E-C4DAB8257EE3}" type="datetimeFigureOut">
              <a:rPr lang="en-GB" smtClean="0"/>
              <a:pPr/>
              <a:t>13/11/2012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BFD0-087C-4483-A7BD-2E98091414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6FF9F-33EB-4582-951E-C4DAB8257EE3}" type="datetimeFigureOut">
              <a:rPr lang="en-GB" smtClean="0"/>
              <a:pPr/>
              <a:t>13/11/2012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2BFD0-087C-4483-A7BD-2E980914148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globalresearchnurses.tghn.org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564" y="1628180"/>
            <a:ext cx="7848872" cy="1512167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rgbClr val="7030A0"/>
                </a:solidFill>
              </a:rPr>
              <a:t/>
            </a:r>
            <a:br>
              <a:rPr lang="en-GB" sz="4000" dirty="0" smtClean="0">
                <a:solidFill>
                  <a:srgbClr val="7030A0"/>
                </a:solidFill>
              </a:rPr>
            </a:br>
            <a:r>
              <a:rPr lang="en-GB" sz="1800" dirty="0" smtClean="0">
                <a:solidFill>
                  <a:srgbClr val="7030A0"/>
                </a:solidFill>
              </a:rPr>
              <a:t>http</a:t>
            </a:r>
            <a:r>
              <a:rPr lang="en-GB" sz="1800" dirty="0">
                <a:solidFill>
                  <a:srgbClr val="7030A0"/>
                </a:solidFill>
              </a:rPr>
              <a:t>://globalresearchnurses.tghn.org</a:t>
            </a:r>
            <a:r>
              <a:rPr lang="en-GB" sz="1800" dirty="0" smtClean="0">
                <a:solidFill>
                  <a:srgbClr val="7030A0"/>
                </a:solidFill>
              </a:rPr>
              <a:t>/</a:t>
            </a:r>
            <a:br>
              <a:rPr lang="en-GB" sz="1800" dirty="0" smtClean="0">
                <a:solidFill>
                  <a:srgbClr val="7030A0"/>
                </a:solidFill>
              </a:rPr>
            </a:br>
            <a:r>
              <a:rPr lang="en-GB" sz="1800" dirty="0" smtClean="0">
                <a:solidFill>
                  <a:srgbClr val="7030A0"/>
                </a:solidFill>
              </a:rPr>
              <a:t/>
            </a:r>
            <a:br>
              <a:rPr lang="en-GB" sz="1800" dirty="0" smtClean="0">
                <a:solidFill>
                  <a:srgbClr val="7030A0"/>
                </a:solidFill>
              </a:rPr>
            </a:br>
            <a:r>
              <a:rPr lang="en-GB" sz="4000" dirty="0" smtClean="0">
                <a:solidFill>
                  <a:srgbClr val="7030A0"/>
                </a:solidFill>
              </a:rPr>
              <a:t>PART </a:t>
            </a:r>
            <a:r>
              <a:rPr lang="en-GB" sz="4000" dirty="0">
                <a:solidFill>
                  <a:srgbClr val="7030A0"/>
                </a:solidFill>
              </a:rPr>
              <a:t>OF </a:t>
            </a:r>
            <a:r>
              <a:rPr lang="en-GB" sz="4000" dirty="0" smtClean="0">
                <a:solidFill>
                  <a:srgbClr val="7030A0"/>
                </a:solidFill>
              </a:rPr>
              <a:t>GLOBAL HEALT</a:t>
            </a:r>
            <a:r>
              <a:rPr lang="en-GB" sz="4000" dirty="0">
                <a:solidFill>
                  <a:srgbClr val="7030A0"/>
                </a:solidFill>
              </a:rPr>
              <a:t>H NETWORK</a:t>
            </a:r>
            <a:r>
              <a:rPr lang="en-GB" sz="4000" dirty="0" smtClean="0">
                <a:solidFill>
                  <a:srgbClr val="7030A0"/>
                </a:solidFill>
              </a:rPr>
              <a:t/>
            </a:r>
            <a:br>
              <a:rPr lang="en-GB" sz="4000" dirty="0" smtClean="0">
                <a:solidFill>
                  <a:srgbClr val="7030A0"/>
                </a:solidFill>
              </a:rPr>
            </a:br>
            <a:endParaRPr lang="en-GB" sz="4000" dirty="0">
              <a:solidFill>
                <a:srgbClr val="7030A0"/>
              </a:solidFill>
            </a:endParaRPr>
          </a:p>
        </p:txBody>
      </p:sp>
      <p:pic>
        <p:nvPicPr>
          <p:cNvPr id="5" name="Picture 2" descr="F:\Tajikistan\NDP Pictures 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23861" y="3770209"/>
            <a:ext cx="2231967" cy="1675015"/>
          </a:xfrm>
        </p:spPr>
      </p:pic>
      <p:pic>
        <p:nvPicPr>
          <p:cNvPr id="4" name="Picture 4" descr="careers fair 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789040"/>
            <a:ext cx="220824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:\Favourites\102NIKON\DSCN07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789040"/>
            <a:ext cx="2208246" cy="1656184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0103" y="548680"/>
            <a:ext cx="463391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44824"/>
            <a:ext cx="7859216" cy="4281339"/>
          </a:xfrm>
        </p:spPr>
        <p:txBody>
          <a:bodyPr/>
          <a:lstStyle/>
          <a:p>
            <a:pPr marL="0" indent="0">
              <a:buNone/>
            </a:pPr>
            <a:r>
              <a:rPr lang="en-GB" sz="3600" i="1" dirty="0" smtClean="0">
                <a:solidFill>
                  <a:srgbClr val="7030A0"/>
                </a:solidFill>
              </a:rPr>
              <a:t>CORE ROLES OF NURSES</a:t>
            </a:r>
          </a:p>
          <a:p>
            <a:r>
              <a:rPr lang="en-GB" sz="3600" i="1" dirty="0">
                <a:solidFill>
                  <a:srgbClr val="7030A0"/>
                </a:solidFill>
              </a:rPr>
              <a:t>C</a:t>
            </a:r>
            <a:r>
              <a:rPr lang="en-GB" sz="3600" i="1" dirty="0" smtClean="0">
                <a:solidFill>
                  <a:srgbClr val="7030A0"/>
                </a:solidFill>
              </a:rPr>
              <a:t>ARER</a:t>
            </a:r>
          </a:p>
          <a:p>
            <a:r>
              <a:rPr lang="en-GB" sz="3600" i="1" dirty="0" smtClean="0">
                <a:solidFill>
                  <a:srgbClr val="7030A0"/>
                </a:solidFill>
              </a:rPr>
              <a:t>MANAGER</a:t>
            </a:r>
          </a:p>
          <a:p>
            <a:r>
              <a:rPr lang="en-GB" sz="3600" i="1" dirty="0" smtClean="0">
                <a:solidFill>
                  <a:srgbClr val="7030A0"/>
                </a:solidFill>
              </a:rPr>
              <a:t>COMMUNICATOR</a:t>
            </a:r>
          </a:p>
          <a:p>
            <a:r>
              <a:rPr lang="en-GB" sz="3600" i="1" dirty="0" smtClean="0">
                <a:solidFill>
                  <a:srgbClr val="7030A0"/>
                </a:solidFill>
              </a:rPr>
              <a:t>EDUCATOR</a:t>
            </a:r>
          </a:p>
          <a:p>
            <a:r>
              <a:rPr lang="en-GB" sz="3600" i="1" dirty="0" smtClean="0">
                <a:solidFill>
                  <a:srgbClr val="7030A0"/>
                </a:solidFill>
              </a:rPr>
              <a:t>RESEARCHER</a:t>
            </a: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7599" y="332656"/>
            <a:ext cx="4628802" cy="101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3762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408" y="1772816"/>
            <a:ext cx="7571184" cy="4425355"/>
          </a:xfrm>
        </p:spPr>
        <p:txBody>
          <a:bodyPr/>
          <a:lstStyle/>
          <a:p>
            <a:pPr marL="0" indent="0">
              <a:buNone/>
            </a:pPr>
            <a:endParaRPr lang="en-GB" sz="3600" i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sz="3600" b="1" i="1" dirty="0" smtClean="0">
                <a:solidFill>
                  <a:srgbClr val="7030A0"/>
                </a:solidFill>
              </a:rPr>
              <a:t>A NURSES’ NETWORK IS NEEDED BECAUSE </a:t>
            </a:r>
            <a:r>
              <a:rPr lang="en-GB" sz="3600" i="1" dirty="0" smtClean="0">
                <a:solidFill>
                  <a:srgbClr val="7030A0"/>
                </a:solidFill>
              </a:rPr>
              <a:t>..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</a:rPr>
              <a:t>Nurses and midwives share values.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5044" y="476672"/>
            <a:ext cx="463391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4338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/>
            </a:r>
            <a:br>
              <a:rPr lang="en-GB" dirty="0" smtClean="0">
                <a:solidFill>
                  <a:srgbClr val="7030A0"/>
                </a:solidFill>
              </a:rPr>
            </a:br>
            <a:r>
              <a:rPr lang="en-GB" dirty="0" smtClean="0">
                <a:solidFill>
                  <a:srgbClr val="7030A0"/>
                </a:solidFill>
              </a:rPr>
              <a:t>Values of professional nurses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rgbClr val="7030A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</a:rPr>
              <a:t>MALAWI –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</a:rPr>
              <a:t>University of </a:t>
            </a:r>
            <a:r>
              <a:rPr lang="en-GB" dirty="0" err="1" smtClean="0">
                <a:solidFill>
                  <a:srgbClr val="7030A0"/>
                </a:solidFill>
              </a:rPr>
              <a:t>Mzuzu</a:t>
            </a:r>
            <a:endParaRPr lang="en-GB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sz="1600" dirty="0" smtClean="0">
              <a:solidFill>
                <a:srgbClr val="7030A0"/>
              </a:solidFill>
            </a:endParaRPr>
          </a:p>
          <a:p>
            <a:r>
              <a:rPr lang="en-GB" dirty="0" smtClean="0">
                <a:solidFill>
                  <a:srgbClr val="7030A0"/>
                </a:solidFill>
              </a:rPr>
              <a:t>Altruism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Equality</a:t>
            </a:r>
          </a:p>
          <a:p>
            <a:r>
              <a:rPr lang="en-GB" dirty="0" err="1" smtClean="0">
                <a:solidFill>
                  <a:srgbClr val="7030A0"/>
                </a:solidFill>
              </a:rPr>
              <a:t>Esthetics</a:t>
            </a:r>
            <a:endParaRPr lang="en-GB" dirty="0" smtClean="0">
              <a:solidFill>
                <a:srgbClr val="7030A0"/>
              </a:solidFill>
            </a:endParaRPr>
          </a:p>
          <a:p>
            <a:r>
              <a:rPr lang="en-GB" dirty="0" smtClean="0">
                <a:solidFill>
                  <a:srgbClr val="7030A0"/>
                </a:solidFill>
              </a:rPr>
              <a:t>Freedom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Human Dignity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Justice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Truth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Research </a:t>
            </a:r>
            <a:r>
              <a:rPr lang="en-GB" dirty="0">
                <a:solidFill>
                  <a:srgbClr val="7030A0"/>
                </a:solidFill>
              </a:rPr>
              <a:t>Activities</a:t>
            </a:r>
            <a:br>
              <a:rPr lang="en-GB" dirty="0">
                <a:solidFill>
                  <a:srgbClr val="7030A0"/>
                </a:solidFill>
              </a:rPr>
            </a:br>
            <a:endParaRPr lang="en-GB" dirty="0">
              <a:solidFill>
                <a:srgbClr val="7030A0"/>
              </a:solidFill>
            </a:endParaRP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rgbClr val="7030A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</a:rPr>
              <a:t>UK – Nurses’ and Midwives’ Council</a:t>
            </a:r>
          </a:p>
          <a:p>
            <a:pPr marL="0" indent="0">
              <a:buNone/>
            </a:pPr>
            <a:endParaRPr lang="en-GB" sz="1600" dirty="0" smtClean="0">
              <a:solidFill>
                <a:srgbClr val="7030A0"/>
              </a:solidFill>
            </a:endParaRPr>
          </a:p>
          <a:p>
            <a:r>
              <a:rPr lang="en-GB" dirty="0" smtClean="0">
                <a:solidFill>
                  <a:srgbClr val="7030A0"/>
                </a:solidFill>
              </a:rPr>
              <a:t>We </a:t>
            </a:r>
            <a:r>
              <a:rPr lang="en-GB" dirty="0">
                <a:solidFill>
                  <a:srgbClr val="7030A0"/>
                </a:solidFill>
              </a:rPr>
              <a:t>are accountable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We </a:t>
            </a:r>
            <a:r>
              <a:rPr lang="en-GB" dirty="0">
                <a:solidFill>
                  <a:srgbClr val="7030A0"/>
                </a:solidFill>
              </a:rPr>
              <a:t>are </a:t>
            </a:r>
            <a:r>
              <a:rPr lang="en-GB" dirty="0" smtClean="0">
                <a:solidFill>
                  <a:srgbClr val="7030A0"/>
                </a:solidFill>
              </a:rPr>
              <a:t>fair</a:t>
            </a:r>
            <a:endParaRPr lang="en-GB" dirty="0">
              <a:solidFill>
                <a:srgbClr val="7030A0"/>
              </a:solidFill>
            </a:endParaRPr>
          </a:p>
          <a:p>
            <a:r>
              <a:rPr lang="en-GB" dirty="0">
                <a:solidFill>
                  <a:srgbClr val="7030A0"/>
                </a:solidFill>
              </a:rPr>
              <a:t>We are professional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We </a:t>
            </a:r>
            <a:r>
              <a:rPr lang="en-GB" dirty="0">
                <a:solidFill>
                  <a:srgbClr val="7030A0"/>
                </a:solidFill>
              </a:rPr>
              <a:t>are progressive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We </a:t>
            </a:r>
            <a:r>
              <a:rPr lang="en-GB" dirty="0">
                <a:solidFill>
                  <a:srgbClr val="7030A0"/>
                </a:solidFill>
              </a:rPr>
              <a:t>are inclusive</a:t>
            </a:r>
          </a:p>
          <a:p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2562668" cy="55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1141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408" y="1772816"/>
            <a:ext cx="7571184" cy="4425355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</a:rPr>
              <a:t>‘act always in the patient’s best interest’ … UK, Nurses’ and Midwives’ Council, UK.</a:t>
            </a:r>
          </a:p>
          <a:p>
            <a:pPr marL="0" indent="0">
              <a:buNone/>
            </a:pPr>
            <a:endParaRPr lang="en-GB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</a:rPr>
              <a:t>‘give </a:t>
            </a:r>
            <a:r>
              <a:rPr lang="en-GB" dirty="0">
                <a:solidFill>
                  <a:srgbClr val="7030A0"/>
                </a:solidFill>
              </a:rPr>
              <a:t>full attention to the client/patient when providing </a:t>
            </a:r>
            <a:r>
              <a:rPr lang="en-GB" dirty="0" smtClean="0">
                <a:solidFill>
                  <a:srgbClr val="7030A0"/>
                </a:solidFill>
              </a:rPr>
              <a:t>care’ …</a:t>
            </a:r>
          </a:p>
          <a:p>
            <a:pPr marL="0" indent="0">
              <a:buNone/>
            </a:pPr>
            <a:r>
              <a:rPr lang="en-GB" dirty="0" err="1" smtClean="0">
                <a:solidFill>
                  <a:srgbClr val="7030A0"/>
                </a:solidFill>
              </a:rPr>
              <a:t>Mzuzu</a:t>
            </a:r>
            <a:r>
              <a:rPr lang="en-GB" dirty="0" smtClean="0">
                <a:solidFill>
                  <a:srgbClr val="7030A0"/>
                </a:solidFill>
              </a:rPr>
              <a:t> University, Malawi.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5044" y="476672"/>
            <a:ext cx="463391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5255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928802"/>
            <a:ext cx="8115328" cy="419736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</a:rPr>
              <a:t>Professional nurses seek to do what is best for patients and clients …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</a:rPr>
              <a:t>therefore need </a:t>
            </a:r>
            <a:r>
              <a:rPr lang="en-GB" i="1" dirty="0" smtClean="0">
                <a:solidFill>
                  <a:srgbClr val="7030A0"/>
                </a:solidFill>
              </a:rPr>
              <a:t>EVIDENCE FOR PRACTICE</a:t>
            </a:r>
            <a:endParaRPr lang="en-GB" i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332656"/>
            <a:ext cx="4897454" cy="107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4322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408" y="1772816"/>
            <a:ext cx="7571184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 smtClean="0">
                <a:solidFill>
                  <a:srgbClr val="7030A0"/>
                </a:solidFill>
              </a:rPr>
              <a:t>PATIENT’S BEST INTEREST </a:t>
            </a:r>
            <a:r>
              <a:rPr lang="en-GB" dirty="0" smtClean="0">
                <a:solidFill>
                  <a:srgbClr val="7030A0"/>
                </a:solidFill>
              </a:rPr>
              <a:t>…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</a:rPr>
              <a:t>high quality care and treatment for patients of </a:t>
            </a:r>
            <a:r>
              <a:rPr lang="en-GB" b="1" dirty="0" smtClean="0">
                <a:solidFill>
                  <a:srgbClr val="7030A0"/>
                </a:solidFill>
              </a:rPr>
              <a:t>today and tomorrow </a:t>
            </a:r>
            <a:r>
              <a:rPr lang="en-GB" dirty="0" smtClean="0">
                <a:solidFill>
                  <a:srgbClr val="7030A0"/>
                </a:solidFill>
              </a:rPr>
              <a:t>– </a:t>
            </a:r>
          </a:p>
          <a:p>
            <a:pPr marL="0" indent="0">
              <a:buNone/>
            </a:pPr>
            <a:endParaRPr lang="en-GB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</a:rPr>
              <a:t>Responsibility to ensure standards and interventions are evidence based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</a:rPr>
              <a:t>.. </a:t>
            </a:r>
            <a:r>
              <a:rPr lang="en-GB" b="1" dirty="0" smtClean="0">
                <a:solidFill>
                  <a:srgbClr val="7030A0"/>
                </a:solidFill>
              </a:rPr>
              <a:t>need research to describe what is to be done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5044" y="476672"/>
            <a:ext cx="463391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13226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Nurses are increasingly knowledgeable about the research process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Increasingly involved in research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Increasingly need support to develop research skills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</a:rPr>
              <a:t>= </a:t>
            </a:r>
            <a:r>
              <a:rPr lang="en-GB" i="1" dirty="0" smtClean="0">
                <a:solidFill>
                  <a:srgbClr val="7030A0"/>
                </a:solidFill>
              </a:rPr>
              <a:t>THE GLOBAL RESEARCH NURSES’ NETWORK</a:t>
            </a:r>
            <a:endParaRPr lang="en-GB" i="1" dirty="0">
              <a:solidFill>
                <a:srgbClr val="7030A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49387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408" y="1772816"/>
            <a:ext cx="7571184" cy="4425355"/>
          </a:xfrm>
        </p:spPr>
        <p:txBody>
          <a:bodyPr/>
          <a:lstStyle/>
          <a:p>
            <a:pPr marL="0" indent="0">
              <a:buNone/>
            </a:pPr>
            <a:endParaRPr lang="en-GB" sz="3600" i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sz="3600" b="1" i="1" dirty="0" smtClean="0">
                <a:solidFill>
                  <a:srgbClr val="7030A0"/>
                </a:solidFill>
              </a:rPr>
              <a:t>HOW CAN THE NETWORK HELP?</a:t>
            </a:r>
          </a:p>
          <a:p>
            <a:pPr marL="0" indent="0">
              <a:buNone/>
            </a:pPr>
            <a:endParaRPr lang="en-GB" sz="14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</a:rPr>
              <a:t>recognise the problems faced by nurses in research ...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</a:rPr>
              <a:t>work together to find ways to overcome problems ...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5044" y="476672"/>
            <a:ext cx="463391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4292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44824"/>
            <a:ext cx="8532440" cy="481399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SzPct val="50000"/>
              <a:buNone/>
            </a:pPr>
            <a:r>
              <a:rPr lang="en-GB" i="1" dirty="0" smtClean="0">
                <a:solidFill>
                  <a:srgbClr val="7030A0"/>
                </a:solidFill>
              </a:rPr>
              <a:t>THE GLOBAL RESEARCH NURSES NETWORK WILL </a:t>
            </a:r>
          </a:p>
          <a:p>
            <a:pPr>
              <a:buSzPct val="50000"/>
              <a:buNone/>
            </a:pPr>
            <a:r>
              <a:rPr lang="en-GB" i="1" dirty="0" smtClean="0">
                <a:solidFill>
                  <a:srgbClr val="7030A0"/>
                </a:solidFill>
              </a:rPr>
              <a:t>HELP NURSES TO FACE THE CHALLENGES. </a:t>
            </a:r>
          </a:p>
          <a:p>
            <a:pPr>
              <a:buSzPct val="50000"/>
              <a:buNone/>
            </a:pPr>
            <a:r>
              <a:rPr lang="en-GB" i="1" dirty="0" smtClean="0">
                <a:solidFill>
                  <a:srgbClr val="7030A0"/>
                </a:solidFill>
              </a:rPr>
              <a:t>IT CAN </a:t>
            </a:r>
          </a:p>
          <a:p>
            <a:pPr>
              <a:buSzPct val="50000"/>
              <a:buFont typeface="Webdings" pitchFamily="18" charset="2"/>
              <a:buChar char="ü"/>
            </a:pPr>
            <a:r>
              <a:rPr lang="en-GB" i="1" dirty="0" smtClean="0">
                <a:solidFill>
                  <a:srgbClr val="7030A0"/>
                </a:solidFill>
              </a:rPr>
              <a:t>PROVIDE SUPPORT</a:t>
            </a:r>
          </a:p>
          <a:p>
            <a:pPr>
              <a:buSzPct val="50000"/>
              <a:buFont typeface="Webdings" pitchFamily="18" charset="2"/>
              <a:buChar char="ü"/>
            </a:pPr>
            <a:r>
              <a:rPr lang="en-GB" i="1" dirty="0" smtClean="0">
                <a:solidFill>
                  <a:srgbClr val="7030A0"/>
                </a:solidFill>
              </a:rPr>
              <a:t>SHARE VALUES</a:t>
            </a:r>
          </a:p>
          <a:p>
            <a:pPr>
              <a:buSzPct val="50000"/>
              <a:buFont typeface="Webdings" pitchFamily="18" charset="2"/>
              <a:buChar char="ü"/>
            </a:pPr>
            <a:r>
              <a:rPr lang="en-GB" i="1" dirty="0" smtClean="0">
                <a:solidFill>
                  <a:srgbClr val="7030A0"/>
                </a:solidFill>
              </a:rPr>
              <a:t>BUILD ESTEEM</a:t>
            </a:r>
          </a:p>
          <a:p>
            <a:pPr>
              <a:buSzPct val="50000"/>
              <a:buFont typeface="Webdings" pitchFamily="18" charset="2"/>
              <a:buChar char="ü"/>
            </a:pPr>
            <a:r>
              <a:rPr lang="en-GB" i="1" dirty="0" smtClean="0">
                <a:solidFill>
                  <a:srgbClr val="7030A0"/>
                </a:solidFill>
              </a:rPr>
              <a:t>PROMOTE PROFESSIONAL IDENTITY</a:t>
            </a:r>
          </a:p>
          <a:p>
            <a:pPr>
              <a:buSzPct val="50000"/>
              <a:buNone/>
            </a:pPr>
            <a:endParaRPr lang="en-GB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5172" y="404664"/>
            <a:ext cx="49387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 smtClean="0">
                <a:solidFill>
                  <a:srgbClr val="7030A0"/>
                </a:solidFill>
              </a:rPr>
              <a:t>CHALLENGES FOR NURSES AND MIDWIVES:</a:t>
            </a:r>
          </a:p>
          <a:p>
            <a:r>
              <a:rPr lang="en-GB" i="1" dirty="0" smtClean="0">
                <a:solidFill>
                  <a:srgbClr val="7030A0"/>
                </a:solidFill>
              </a:rPr>
              <a:t>POOR PAY</a:t>
            </a:r>
          </a:p>
          <a:p>
            <a:r>
              <a:rPr lang="en-GB" i="1" dirty="0" smtClean="0">
                <a:solidFill>
                  <a:srgbClr val="7030A0"/>
                </a:solidFill>
              </a:rPr>
              <a:t>POOR RESOURCES</a:t>
            </a:r>
          </a:p>
          <a:p>
            <a:r>
              <a:rPr lang="en-GB" i="1" dirty="0" smtClean="0">
                <a:solidFill>
                  <a:srgbClr val="7030A0"/>
                </a:solidFill>
              </a:rPr>
              <a:t>HEAVY WORKLOAD – SHORTAGE OF CARE WORKERS</a:t>
            </a:r>
          </a:p>
          <a:p>
            <a:r>
              <a:rPr lang="en-GB" i="1" dirty="0" smtClean="0">
                <a:solidFill>
                  <a:srgbClr val="7030A0"/>
                </a:solidFill>
              </a:rPr>
              <a:t>LACK OF TRAINING/ UPDATES</a:t>
            </a:r>
          </a:p>
          <a:p>
            <a:r>
              <a:rPr lang="en-GB" i="1" dirty="0" smtClean="0">
                <a:solidFill>
                  <a:srgbClr val="7030A0"/>
                </a:solidFill>
              </a:rPr>
              <a:t>LACK OF PROMOTION</a:t>
            </a:r>
            <a:endParaRPr lang="en-GB" i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1849" y="332656"/>
            <a:ext cx="49387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67696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072494" cy="1428760"/>
          </a:xfrm>
        </p:spPr>
        <p:txBody>
          <a:bodyPr>
            <a:normAutofit fontScale="90000"/>
          </a:bodyPr>
          <a:lstStyle/>
          <a:p>
            <a:r>
              <a:rPr lang="en-GB" i="1" dirty="0" smtClean="0"/>
              <a:t/>
            </a:r>
            <a:br>
              <a:rPr lang="en-GB" i="1" dirty="0" smtClean="0"/>
            </a:br>
            <a:r>
              <a:rPr lang="en-GB" i="1" dirty="0" smtClean="0"/>
              <a:t/>
            </a:r>
            <a:br>
              <a:rPr lang="en-GB" i="1" dirty="0" smtClean="0"/>
            </a:br>
            <a:r>
              <a:rPr lang="en-GB" sz="4000" b="1" i="1" dirty="0" smtClean="0">
                <a:solidFill>
                  <a:srgbClr val="7030A0"/>
                </a:solidFill>
              </a:rPr>
              <a:t>WHAT IS THE GLOBAL RESEARCH </a:t>
            </a:r>
            <a:br>
              <a:rPr lang="en-GB" sz="4000" b="1" i="1" dirty="0" smtClean="0">
                <a:solidFill>
                  <a:srgbClr val="7030A0"/>
                </a:solidFill>
              </a:rPr>
            </a:br>
            <a:r>
              <a:rPr lang="en-GB" sz="4000" b="1" i="1" dirty="0" smtClean="0">
                <a:solidFill>
                  <a:srgbClr val="7030A0"/>
                </a:solidFill>
              </a:rPr>
              <a:t>NURSES’ NETWORK?</a:t>
            </a:r>
            <a:br>
              <a:rPr lang="en-GB" sz="4000" b="1" i="1" dirty="0" smtClean="0">
                <a:solidFill>
                  <a:srgbClr val="7030A0"/>
                </a:solidFill>
              </a:rPr>
            </a:br>
            <a:r>
              <a:rPr lang="en-GB" b="1" i="1" dirty="0" smtClean="0">
                <a:solidFill>
                  <a:srgbClr val="7030A0"/>
                </a:solidFill>
              </a:rPr>
              <a:t/>
            </a:r>
            <a:br>
              <a:rPr lang="en-GB" b="1" i="1" dirty="0" smtClean="0">
                <a:solidFill>
                  <a:srgbClr val="7030A0"/>
                </a:solidFill>
              </a:rPr>
            </a:b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2857496"/>
            <a:ext cx="8215370" cy="3268667"/>
          </a:xfrm>
        </p:spPr>
        <p:txBody>
          <a:bodyPr>
            <a:normAutofit/>
          </a:bodyPr>
          <a:lstStyle/>
          <a:p>
            <a:pPr>
              <a:buSzPct val="50000"/>
              <a:buFont typeface="Webdings" pitchFamily="18" charset="2"/>
              <a:buChar char="ü"/>
            </a:pPr>
            <a:r>
              <a:rPr lang="en-GB" sz="3300" i="1" dirty="0" smtClean="0">
                <a:solidFill>
                  <a:srgbClr val="7030A0"/>
                </a:solidFill>
              </a:rPr>
              <a:t> A NEW NETWORK FOR ALL NURSES WORKING IN RESEARCH</a:t>
            </a:r>
          </a:p>
          <a:p>
            <a:pPr>
              <a:buSzPct val="50000"/>
              <a:buFont typeface="Webdings" pitchFamily="18" charset="2"/>
              <a:buChar char="ü"/>
            </a:pPr>
            <a:r>
              <a:rPr lang="en-GB" sz="3300" i="1" dirty="0" smtClean="0">
                <a:solidFill>
                  <a:srgbClr val="7030A0"/>
                </a:solidFill>
              </a:rPr>
              <a:t>A NEW RESOURCE TO HELP MEET NEEDS OF  RESEARCH NURSES</a:t>
            </a:r>
          </a:p>
          <a:p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2946229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408" y="1772816"/>
            <a:ext cx="7571184" cy="442535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GB" sz="3600" i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sz="3600" b="1" i="1" dirty="0" smtClean="0">
                <a:solidFill>
                  <a:srgbClr val="7030A0"/>
                </a:solidFill>
              </a:rPr>
              <a:t>WHAT WILL THE NETWORK DO?</a:t>
            </a:r>
          </a:p>
          <a:p>
            <a:pPr marL="0" indent="0">
              <a:buNone/>
            </a:pPr>
            <a:endParaRPr lang="en-GB" sz="14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</a:rPr>
              <a:t>do what you say you want it to do ....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</a:rPr>
              <a:t>find ways to work together to solve problems </a:t>
            </a:r>
          </a:p>
          <a:p>
            <a:pPr marL="0" indent="0">
              <a:buNone/>
            </a:pPr>
            <a:endParaRPr lang="en-GB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i="1" dirty="0" smtClean="0">
                <a:solidFill>
                  <a:srgbClr val="7030A0"/>
                </a:solidFill>
              </a:rPr>
              <a:t>PLEASE KEEP IN TOUCH... AND MAKE IT WORK</a:t>
            </a:r>
          </a:p>
          <a:p>
            <a:pPr marL="0" indent="0">
              <a:buNone/>
            </a:pPr>
            <a:endParaRPr lang="en-GB" dirty="0" smtClean="0">
              <a:solidFill>
                <a:srgbClr val="7030A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3559" y="476673"/>
            <a:ext cx="4035398" cy="88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4292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00808"/>
            <a:ext cx="7829576" cy="3768733"/>
          </a:xfrm>
        </p:spPr>
        <p:txBody>
          <a:bodyPr>
            <a:normAutofit/>
          </a:bodyPr>
          <a:lstStyle/>
          <a:p>
            <a:pPr>
              <a:buSzPct val="50000"/>
              <a:buFont typeface="Webdings" pitchFamily="18" charset="2"/>
              <a:buChar char="ü"/>
            </a:pPr>
            <a:r>
              <a:rPr lang="en-GB" sz="3500" i="1" dirty="0" smtClean="0">
                <a:solidFill>
                  <a:srgbClr val="7030A0"/>
                </a:solidFill>
              </a:rPr>
              <a:t>WHAT IT IS AND HOW IT IS USED DEPENDS ON YOU ..</a:t>
            </a:r>
          </a:p>
          <a:p>
            <a:pPr>
              <a:buSzPct val="50000"/>
              <a:buFont typeface="Webdings" pitchFamily="18" charset="2"/>
              <a:buChar char="ü"/>
            </a:pPr>
            <a:endParaRPr lang="en-GB" sz="3500" i="1" dirty="0" smtClean="0">
              <a:solidFill>
                <a:srgbClr val="7030A0"/>
              </a:solidFill>
            </a:endParaRPr>
          </a:p>
          <a:p>
            <a:pPr>
              <a:buSzPct val="50000"/>
              <a:buFont typeface="Webdings" pitchFamily="18" charset="2"/>
              <a:buChar char="ü"/>
            </a:pPr>
            <a:endParaRPr lang="en-GB" sz="3500" i="1" dirty="0" smtClean="0">
              <a:solidFill>
                <a:srgbClr val="7030A0"/>
              </a:solidFill>
            </a:endParaRPr>
          </a:p>
          <a:p>
            <a:pPr>
              <a:buSzPct val="50000"/>
              <a:buFont typeface="Webdings" pitchFamily="18" charset="2"/>
              <a:buChar char="ü"/>
            </a:pPr>
            <a:endParaRPr lang="en-GB" sz="3500" i="1" dirty="0" smtClean="0">
              <a:solidFill>
                <a:srgbClr val="7030A0"/>
              </a:solidFill>
            </a:endParaRPr>
          </a:p>
          <a:p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2946229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G:\DCIM\100CANON\IMG_1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356992"/>
            <a:ext cx="2016000" cy="1512000"/>
          </a:xfrm>
          <a:prstGeom prst="rect">
            <a:avLst/>
          </a:prstGeom>
          <a:noFill/>
        </p:spPr>
      </p:pic>
      <p:pic>
        <p:nvPicPr>
          <p:cNvPr id="1027" name="Picture 3" descr="G:\DCIM\100CANON\IMG_10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356992"/>
            <a:ext cx="2016000" cy="1512000"/>
          </a:xfrm>
          <a:prstGeom prst="rect">
            <a:avLst/>
          </a:prstGeom>
          <a:noFill/>
        </p:spPr>
      </p:pic>
      <p:pic>
        <p:nvPicPr>
          <p:cNvPr id="1028" name="Picture 4" descr="G:\DCIM\100CANON\IMG_10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56992"/>
            <a:ext cx="2016000" cy="1512000"/>
          </a:xfrm>
          <a:prstGeom prst="rect">
            <a:avLst/>
          </a:prstGeom>
          <a:noFill/>
        </p:spPr>
      </p:pic>
      <p:pic>
        <p:nvPicPr>
          <p:cNvPr id="1029" name="Picture 5" descr="G:\DCIM\100CANON\IMG_1058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572000" y="3356992"/>
            <a:ext cx="2016000" cy="15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5"/>
          <p:cNvGrpSpPr/>
          <p:nvPr/>
        </p:nvGrpSpPr>
        <p:grpSpPr>
          <a:xfrm>
            <a:off x="7059170" y="947468"/>
            <a:ext cx="1987550" cy="4668838"/>
            <a:chOff x="6777071" y="1522974"/>
            <a:chExt cx="1987550" cy="4668838"/>
          </a:xfrm>
        </p:grpSpPr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6777071" y="1522974"/>
              <a:ext cx="1987550" cy="4668838"/>
            </a:xfrm>
            <a:custGeom>
              <a:avLst/>
              <a:gdLst/>
              <a:ahLst/>
              <a:cxnLst>
                <a:cxn ang="0">
                  <a:pos x="2586" y="349"/>
                </a:cxn>
                <a:cxn ang="0">
                  <a:pos x="2982" y="1046"/>
                </a:cxn>
                <a:cxn ang="0">
                  <a:pos x="3287" y="1743"/>
                </a:cxn>
                <a:cxn ang="0">
                  <a:pos x="3510" y="2435"/>
                </a:cxn>
                <a:cxn ang="0">
                  <a:pos x="3657" y="3118"/>
                </a:cxn>
                <a:cxn ang="0">
                  <a:pos x="3737" y="3785"/>
                </a:cxn>
                <a:cxn ang="0">
                  <a:pos x="3755" y="4434"/>
                </a:cxn>
                <a:cxn ang="0">
                  <a:pos x="3720" y="5060"/>
                </a:cxn>
                <a:cxn ang="0">
                  <a:pos x="3640" y="5659"/>
                </a:cxn>
                <a:cxn ang="0">
                  <a:pos x="3524" y="6226"/>
                </a:cxn>
                <a:cxn ang="0">
                  <a:pos x="3375" y="6756"/>
                </a:cxn>
                <a:cxn ang="0">
                  <a:pos x="3204" y="7246"/>
                </a:cxn>
                <a:cxn ang="0">
                  <a:pos x="3017" y="7690"/>
                </a:cxn>
                <a:cxn ang="0">
                  <a:pos x="2823" y="8084"/>
                </a:cxn>
                <a:cxn ang="0">
                  <a:pos x="2628" y="8424"/>
                </a:cxn>
                <a:cxn ang="0">
                  <a:pos x="2441" y="8706"/>
                </a:cxn>
                <a:cxn ang="0">
                  <a:pos x="6" y="7151"/>
                </a:cxn>
                <a:cxn ang="0">
                  <a:pos x="191" y="6835"/>
                </a:cxn>
                <a:cxn ang="0">
                  <a:pos x="356" y="6514"/>
                </a:cxn>
                <a:cxn ang="0">
                  <a:pos x="499" y="6189"/>
                </a:cxn>
                <a:cxn ang="0">
                  <a:pos x="620" y="5861"/>
                </a:cxn>
                <a:cxn ang="0">
                  <a:pos x="717" y="5528"/>
                </a:cxn>
                <a:cxn ang="0">
                  <a:pos x="790" y="5193"/>
                </a:cxn>
                <a:cxn ang="0">
                  <a:pos x="838" y="4854"/>
                </a:cxn>
                <a:cxn ang="0">
                  <a:pos x="860" y="4513"/>
                </a:cxn>
                <a:cxn ang="0">
                  <a:pos x="856" y="4168"/>
                </a:cxn>
                <a:cxn ang="0">
                  <a:pos x="824" y="3821"/>
                </a:cxn>
                <a:cxn ang="0">
                  <a:pos x="762" y="3471"/>
                </a:cxn>
                <a:cxn ang="0">
                  <a:pos x="673" y="3118"/>
                </a:cxn>
                <a:cxn ang="0">
                  <a:pos x="552" y="2763"/>
                </a:cxn>
                <a:cxn ang="0">
                  <a:pos x="400" y="2406"/>
                </a:cxn>
                <a:cxn ang="0">
                  <a:pos x="217" y="2047"/>
                </a:cxn>
                <a:cxn ang="0">
                  <a:pos x="0" y="1687"/>
                </a:cxn>
              </a:cxnLst>
              <a:rect l="0" t="0" r="r" b="b"/>
              <a:pathLst>
                <a:path w="3755" h="8824">
                  <a:moveTo>
                    <a:pt x="2352" y="0"/>
                  </a:moveTo>
                  <a:lnTo>
                    <a:pt x="2586" y="349"/>
                  </a:lnTo>
                  <a:lnTo>
                    <a:pt x="2796" y="698"/>
                  </a:lnTo>
                  <a:lnTo>
                    <a:pt x="2982" y="1046"/>
                  </a:lnTo>
                  <a:lnTo>
                    <a:pt x="3146" y="1395"/>
                  </a:lnTo>
                  <a:lnTo>
                    <a:pt x="3287" y="1743"/>
                  </a:lnTo>
                  <a:lnTo>
                    <a:pt x="3408" y="2091"/>
                  </a:lnTo>
                  <a:lnTo>
                    <a:pt x="3510" y="2435"/>
                  </a:lnTo>
                  <a:lnTo>
                    <a:pt x="3593" y="2777"/>
                  </a:lnTo>
                  <a:lnTo>
                    <a:pt x="3657" y="3118"/>
                  </a:lnTo>
                  <a:lnTo>
                    <a:pt x="3704" y="3453"/>
                  </a:lnTo>
                  <a:lnTo>
                    <a:pt x="3737" y="3785"/>
                  </a:lnTo>
                  <a:lnTo>
                    <a:pt x="3753" y="4112"/>
                  </a:lnTo>
                  <a:lnTo>
                    <a:pt x="3755" y="4434"/>
                  </a:lnTo>
                  <a:lnTo>
                    <a:pt x="3744" y="4750"/>
                  </a:lnTo>
                  <a:lnTo>
                    <a:pt x="3720" y="5060"/>
                  </a:lnTo>
                  <a:lnTo>
                    <a:pt x="3686" y="5364"/>
                  </a:lnTo>
                  <a:lnTo>
                    <a:pt x="3640" y="5659"/>
                  </a:lnTo>
                  <a:lnTo>
                    <a:pt x="3586" y="5947"/>
                  </a:lnTo>
                  <a:lnTo>
                    <a:pt x="3524" y="6226"/>
                  </a:lnTo>
                  <a:lnTo>
                    <a:pt x="3452" y="6496"/>
                  </a:lnTo>
                  <a:lnTo>
                    <a:pt x="3375" y="6756"/>
                  </a:lnTo>
                  <a:lnTo>
                    <a:pt x="3292" y="7006"/>
                  </a:lnTo>
                  <a:lnTo>
                    <a:pt x="3204" y="7246"/>
                  </a:lnTo>
                  <a:lnTo>
                    <a:pt x="3112" y="7474"/>
                  </a:lnTo>
                  <a:lnTo>
                    <a:pt x="3017" y="7690"/>
                  </a:lnTo>
                  <a:lnTo>
                    <a:pt x="2921" y="7893"/>
                  </a:lnTo>
                  <a:lnTo>
                    <a:pt x="2823" y="8084"/>
                  </a:lnTo>
                  <a:lnTo>
                    <a:pt x="2726" y="8261"/>
                  </a:lnTo>
                  <a:lnTo>
                    <a:pt x="2628" y="8424"/>
                  </a:lnTo>
                  <a:lnTo>
                    <a:pt x="2533" y="8572"/>
                  </a:lnTo>
                  <a:lnTo>
                    <a:pt x="2441" y="8706"/>
                  </a:lnTo>
                  <a:lnTo>
                    <a:pt x="2352" y="8824"/>
                  </a:lnTo>
                  <a:lnTo>
                    <a:pt x="6" y="7151"/>
                  </a:lnTo>
                  <a:lnTo>
                    <a:pt x="101" y="6993"/>
                  </a:lnTo>
                  <a:lnTo>
                    <a:pt x="191" y="6835"/>
                  </a:lnTo>
                  <a:lnTo>
                    <a:pt x="276" y="6675"/>
                  </a:lnTo>
                  <a:lnTo>
                    <a:pt x="356" y="6514"/>
                  </a:lnTo>
                  <a:lnTo>
                    <a:pt x="431" y="6352"/>
                  </a:lnTo>
                  <a:lnTo>
                    <a:pt x="499" y="6189"/>
                  </a:lnTo>
                  <a:lnTo>
                    <a:pt x="562" y="6025"/>
                  </a:lnTo>
                  <a:lnTo>
                    <a:pt x="620" y="5861"/>
                  </a:lnTo>
                  <a:lnTo>
                    <a:pt x="671" y="5695"/>
                  </a:lnTo>
                  <a:lnTo>
                    <a:pt x="717" y="5528"/>
                  </a:lnTo>
                  <a:lnTo>
                    <a:pt x="757" y="5362"/>
                  </a:lnTo>
                  <a:lnTo>
                    <a:pt x="790" y="5193"/>
                  </a:lnTo>
                  <a:lnTo>
                    <a:pt x="817" y="5024"/>
                  </a:lnTo>
                  <a:lnTo>
                    <a:pt x="838" y="4854"/>
                  </a:lnTo>
                  <a:lnTo>
                    <a:pt x="853" y="4683"/>
                  </a:lnTo>
                  <a:lnTo>
                    <a:pt x="860" y="4513"/>
                  </a:lnTo>
                  <a:lnTo>
                    <a:pt x="862" y="4340"/>
                  </a:lnTo>
                  <a:lnTo>
                    <a:pt x="856" y="4168"/>
                  </a:lnTo>
                  <a:lnTo>
                    <a:pt x="843" y="3994"/>
                  </a:lnTo>
                  <a:lnTo>
                    <a:pt x="824" y="3821"/>
                  </a:lnTo>
                  <a:lnTo>
                    <a:pt x="797" y="3646"/>
                  </a:lnTo>
                  <a:lnTo>
                    <a:pt x="762" y="3471"/>
                  </a:lnTo>
                  <a:lnTo>
                    <a:pt x="721" y="3295"/>
                  </a:lnTo>
                  <a:lnTo>
                    <a:pt x="673" y="3118"/>
                  </a:lnTo>
                  <a:lnTo>
                    <a:pt x="616" y="2941"/>
                  </a:lnTo>
                  <a:lnTo>
                    <a:pt x="552" y="2763"/>
                  </a:lnTo>
                  <a:lnTo>
                    <a:pt x="480" y="2585"/>
                  </a:lnTo>
                  <a:lnTo>
                    <a:pt x="400" y="2406"/>
                  </a:lnTo>
                  <a:lnTo>
                    <a:pt x="312" y="2227"/>
                  </a:lnTo>
                  <a:lnTo>
                    <a:pt x="217" y="2047"/>
                  </a:lnTo>
                  <a:lnTo>
                    <a:pt x="112" y="1867"/>
                  </a:lnTo>
                  <a:lnTo>
                    <a:pt x="0" y="1687"/>
                  </a:lnTo>
                  <a:lnTo>
                    <a:pt x="2352" y="0"/>
                  </a:lnTo>
                </a:path>
              </a:pathLst>
            </a:custGeom>
            <a:solidFill>
              <a:srgbClr val="92D050">
                <a:alpha val="50000"/>
              </a:srgbClr>
            </a:solidFill>
            <a:ln w="1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 rot="3540000">
              <a:off x="7346965" y="2082787"/>
              <a:ext cx="530225" cy="68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Calibri" pitchFamily="34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 rot="3900000">
              <a:off x="7494603" y="2320912"/>
              <a:ext cx="473075" cy="68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Calibri" pitchFamily="34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 rot="4080000">
              <a:off x="7618428" y="2487599"/>
              <a:ext cx="355600" cy="68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Calibri" pitchFamily="34" charset="0"/>
                  <a:cs typeface="Arial" pitchFamily="34" charset="0"/>
                </a:rPr>
                <a:t>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 rot="4260000">
              <a:off x="7654940" y="2598724"/>
              <a:ext cx="355600" cy="68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Calibri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Rectangle 30"/>
            <p:cNvSpPr>
              <a:spLocks noChangeArrowheads="1"/>
            </p:cNvSpPr>
            <p:nvPr/>
          </p:nvSpPr>
          <p:spPr bwMode="auto">
            <a:xfrm rot="4440000">
              <a:off x="7651765" y="2759062"/>
              <a:ext cx="458788" cy="68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Calibri" pitchFamily="34" charset="0"/>
                  <a:cs typeface="Arial" pitchFamily="34" charset="0"/>
                </a:rPr>
                <a:t>v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 rot="4620000">
              <a:off x="7699390" y="2974962"/>
              <a:ext cx="473075" cy="68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Calibri" pitchFamily="34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 rot="4800000">
              <a:off x="7767653" y="3176574"/>
              <a:ext cx="406400" cy="68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Calibri" pitchFamily="34" charset="0"/>
                  <a:cs typeface="Arial" pitchFamily="34" charset="0"/>
                </a:rPr>
                <a:t>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 rot="4980000">
              <a:off x="7807340" y="3314687"/>
              <a:ext cx="355600" cy="68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Calibri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 rot="5160000">
              <a:off x="7753365" y="3498837"/>
              <a:ext cx="487363" cy="68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Calibri" pitchFamily="34" charset="0"/>
                  <a:cs typeface="Arial" pitchFamily="34" charset="0"/>
                </a:rPr>
                <a:t>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 rot="5400000">
              <a:off x="7758128" y="3738549"/>
              <a:ext cx="460375" cy="68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Calibri" pitchFamily="34" charset="0"/>
                  <a:cs typeface="Arial" pitchFamily="34" charset="0"/>
                </a:rPr>
                <a:t>g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 rot="5580000">
              <a:off x="7812103" y="3903649"/>
              <a:ext cx="347663" cy="68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 rot="5760000">
              <a:off x="7735903" y="4065574"/>
              <a:ext cx="458788" cy="68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Calibri" pitchFamily="34" charset="0"/>
                  <a:cs typeface="Arial" pitchFamily="34" charset="0"/>
                </a:rPr>
                <a:t>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 rot="5940000">
              <a:off x="7729553" y="4252899"/>
              <a:ext cx="401638" cy="68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Calibri" pitchFamily="34" charset="0"/>
                  <a:cs typeface="Arial" pitchFamily="34" charset="0"/>
                </a:rPr>
                <a:t>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 rot="6060000">
              <a:off x="7693040" y="4413237"/>
              <a:ext cx="406400" cy="68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Calibri" pitchFamily="34" charset="0"/>
                  <a:cs typeface="Arial" pitchFamily="34" charset="0"/>
                </a:rPr>
                <a:t>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 rot="6420000">
              <a:off x="7596203" y="4597387"/>
              <a:ext cx="468313" cy="68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Calibri" pitchFamily="34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 rot="6600000">
              <a:off x="7564453" y="4778362"/>
              <a:ext cx="401638" cy="68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Calibri" pitchFamily="34" charset="0"/>
                  <a:cs typeface="Arial" pitchFamily="34" charset="0"/>
                </a:rPr>
                <a:t>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 rot="6720000">
              <a:off x="7453328" y="4954574"/>
              <a:ext cx="473075" cy="68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Calibri" pitchFamily="34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7" name="Rectangle 43"/>
            <p:cNvSpPr>
              <a:spLocks noChangeArrowheads="1"/>
            </p:cNvSpPr>
            <p:nvPr/>
          </p:nvSpPr>
          <p:spPr bwMode="auto">
            <a:xfrm rot="7080000">
              <a:off x="7348553" y="5159362"/>
              <a:ext cx="460375" cy="68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Calibri" pitchFamily="34" charset="0"/>
                  <a:cs typeface="Arial" pitchFamily="34" charset="0"/>
                </a:rPr>
                <a:t>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 rot="7260000">
              <a:off x="7235840" y="5351449"/>
              <a:ext cx="458788" cy="68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Calibri" pitchFamily="34" charset="0"/>
                  <a:cs typeface="Arial" pitchFamily="34" charset="0"/>
                </a:rPr>
                <a:t>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71"/>
          <p:cNvGrpSpPr/>
          <p:nvPr/>
        </p:nvGrpSpPr>
        <p:grpSpPr>
          <a:xfrm>
            <a:off x="92039" y="947468"/>
            <a:ext cx="2001838" cy="4708525"/>
            <a:chOff x="977259" y="1560311"/>
            <a:chExt cx="2001838" cy="4708525"/>
          </a:xfrm>
        </p:grpSpPr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977259" y="1560311"/>
              <a:ext cx="2001838" cy="4708525"/>
            </a:xfrm>
            <a:custGeom>
              <a:avLst/>
              <a:gdLst/>
              <a:ahLst/>
              <a:cxnLst>
                <a:cxn ang="0">
                  <a:pos x="1178" y="8547"/>
                </a:cxn>
                <a:cxn ang="0">
                  <a:pos x="778" y="7843"/>
                </a:cxn>
                <a:cxn ang="0">
                  <a:pos x="471" y="7140"/>
                </a:cxn>
                <a:cxn ang="0">
                  <a:pos x="246" y="6442"/>
                </a:cxn>
                <a:cxn ang="0">
                  <a:pos x="98" y="5754"/>
                </a:cxn>
                <a:cxn ang="0">
                  <a:pos x="18" y="5081"/>
                </a:cxn>
                <a:cxn ang="0">
                  <a:pos x="0" y="4426"/>
                </a:cxn>
                <a:cxn ang="0">
                  <a:pos x="34" y="3795"/>
                </a:cxn>
                <a:cxn ang="0">
                  <a:pos x="114" y="3191"/>
                </a:cxn>
                <a:cxn ang="0">
                  <a:pos x="233" y="2620"/>
                </a:cxn>
                <a:cxn ang="0">
                  <a:pos x="382" y="2085"/>
                </a:cxn>
                <a:cxn ang="0">
                  <a:pos x="555" y="1591"/>
                </a:cxn>
                <a:cxn ang="0">
                  <a:pos x="743" y="1143"/>
                </a:cxn>
                <a:cxn ang="0">
                  <a:pos x="938" y="746"/>
                </a:cxn>
                <a:cxn ang="0">
                  <a:pos x="1135" y="402"/>
                </a:cxn>
                <a:cxn ang="0">
                  <a:pos x="1324" y="118"/>
                </a:cxn>
                <a:cxn ang="0">
                  <a:pos x="3779" y="1686"/>
                </a:cxn>
                <a:cxn ang="0">
                  <a:pos x="3592" y="2006"/>
                </a:cxn>
                <a:cxn ang="0">
                  <a:pos x="3427" y="2329"/>
                </a:cxn>
                <a:cxn ang="0">
                  <a:pos x="3282" y="2656"/>
                </a:cxn>
                <a:cxn ang="0">
                  <a:pos x="3161" y="2988"/>
                </a:cxn>
                <a:cxn ang="0">
                  <a:pos x="3063" y="3323"/>
                </a:cxn>
                <a:cxn ang="0">
                  <a:pos x="2988" y="3661"/>
                </a:cxn>
                <a:cxn ang="0">
                  <a:pos x="2939" y="4002"/>
                </a:cxn>
                <a:cxn ang="0">
                  <a:pos x="2918" y="4347"/>
                </a:cxn>
                <a:cxn ang="0">
                  <a:pos x="2922" y="4695"/>
                </a:cxn>
                <a:cxn ang="0">
                  <a:pos x="2955" y="5046"/>
                </a:cxn>
                <a:cxn ang="0">
                  <a:pos x="3016" y="5398"/>
                </a:cxn>
                <a:cxn ang="0">
                  <a:pos x="3107" y="5754"/>
                </a:cxn>
                <a:cxn ang="0">
                  <a:pos x="3229" y="6112"/>
                </a:cxn>
                <a:cxn ang="0">
                  <a:pos x="3381" y="6472"/>
                </a:cxn>
                <a:cxn ang="0">
                  <a:pos x="3567" y="6834"/>
                </a:cxn>
                <a:cxn ang="0">
                  <a:pos x="3785" y="7198"/>
                </a:cxn>
              </a:cxnLst>
              <a:rect l="0" t="0" r="r" b="b"/>
              <a:pathLst>
                <a:path w="3785" h="8898">
                  <a:moveTo>
                    <a:pt x="1413" y="8898"/>
                  </a:moveTo>
                  <a:lnTo>
                    <a:pt x="1178" y="8547"/>
                  </a:lnTo>
                  <a:lnTo>
                    <a:pt x="966" y="8196"/>
                  </a:lnTo>
                  <a:lnTo>
                    <a:pt x="778" y="7843"/>
                  </a:lnTo>
                  <a:lnTo>
                    <a:pt x="613" y="7491"/>
                  </a:lnTo>
                  <a:lnTo>
                    <a:pt x="471" y="7140"/>
                  </a:lnTo>
                  <a:lnTo>
                    <a:pt x="349" y="6790"/>
                  </a:lnTo>
                  <a:lnTo>
                    <a:pt x="246" y="6442"/>
                  </a:lnTo>
                  <a:lnTo>
                    <a:pt x="163" y="6097"/>
                  </a:lnTo>
                  <a:lnTo>
                    <a:pt x="98" y="5754"/>
                  </a:lnTo>
                  <a:lnTo>
                    <a:pt x="49" y="5415"/>
                  </a:lnTo>
                  <a:lnTo>
                    <a:pt x="18" y="5081"/>
                  </a:lnTo>
                  <a:lnTo>
                    <a:pt x="2" y="4751"/>
                  </a:lnTo>
                  <a:lnTo>
                    <a:pt x="0" y="4426"/>
                  </a:lnTo>
                  <a:lnTo>
                    <a:pt x="10" y="4107"/>
                  </a:lnTo>
                  <a:lnTo>
                    <a:pt x="34" y="3795"/>
                  </a:lnTo>
                  <a:lnTo>
                    <a:pt x="69" y="3489"/>
                  </a:lnTo>
                  <a:lnTo>
                    <a:pt x="114" y="3191"/>
                  </a:lnTo>
                  <a:lnTo>
                    <a:pt x="169" y="2901"/>
                  </a:lnTo>
                  <a:lnTo>
                    <a:pt x="233" y="2620"/>
                  </a:lnTo>
                  <a:lnTo>
                    <a:pt x="304" y="2347"/>
                  </a:lnTo>
                  <a:lnTo>
                    <a:pt x="382" y="2085"/>
                  </a:lnTo>
                  <a:lnTo>
                    <a:pt x="466" y="1832"/>
                  </a:lnTo>
                  <a:lnTo>
                    <a:pt x="555" y="1591"/>
                  </a:lnTo>
                  <a:lnTo>
                    <a:pt x="647" y="1361"/>
                  </a:lnTo>
                  <a:lnTo>
                    <a:pt x="743" y="1143"/>
                  </a:lnTo>
                  <a:lnTo>
                    <a:pt x="840" y="938"/>
                  </a:lnTo>
                  <a:lnTo>
                    <a:pt x="938" y="746"/>
                  </a:lnTo>
                  <a:lnTo>
                    <a:pt x="1038" y="566"/>
                  </a:lnTo>
                  <a:lnTo>
                    <a:pt x="1135" y="402"/>
                  </a:lnTo>
                  <a:lnTo>
                    <a:pt x="1231" y="252"/>
                  </a:lnTo>
                  <a:lnTo>
                    <a:pt x="1324" y="118"/>
                  </a:lnTo>
                  <a:lnTo>
                    <a:pt x="1413" y="0"/>
                  </a:lnTo>
                  <a:lnTo>
                    <a:pt x="3779" y="1686"/>
                  </a:lnTo>
                  <a:lnTo>
                    <a:pt x="3684" y="1845"/>
                  </a:lnTo>
                  <a:lnTo>
                    <a:pt x="3592" y="2006"/>
                  </a:lnTo>
                  <a:lnTo>
                    <a:pt x="3506" y="2167"/>
                  </a:lnTo>
                  <a:lnTo>
                    <a:pt x="3427" y="2329"/>
                  </a:lnTo>
                  <a:lnTo>
                    <a:pt x="3351" y="2492"/>
                  </a:lnTo>
                  <a:lnTo>
                    <a:pt x="3282" y="2656"/>
                  </a:lnTo>
                  <a:lnTo>
                    <a:pt x="3218" y="2822"/>
                  </a:lnTo>
                  <a:lnTo>
                    <a:pt x="3161" y="2988"/>
                  </a:lnTo>
                  <a:lnTo>
                    <a:pt x="3108" y="3154"/>
                  </a:lnTo>
                  <a:lnTo>
                    <a:pt x="3063" y="3323"/>
                  </a:lnTo>
                  <a:lnTo>
                    <a:pt x="3023" y="3491"/>
                  </a:lnTo>
                  <a:lnTo>
                    <a:pt x="2988" y="3661"/>
                  </a:lnTo>
                  <a:lnTo>
                    <a:pt x="2961" y="3832"/>
                  </a:lnTo>
                  <a:lnTo>
                    <a:pt x="2939" y="4002"/>
                  </a:lnTo>
                  <a:lnTo>
                    <a:pt x="2925" y="4174"/>
                  </a:lnTo>
                  <a:lnTo>
                    <a:pt x="2918" y="4347"/>
                  </a:lnTo>
                  <a:lnTo>
                    <a:pt x="2917" y="4521"/>
                  </a:lnTo>
                  <a:lnTo>
                    <a:pt x="2922" y="4695"/>
                  </a:lnTo>
                  <a:lnTo>
                    <a:pt x="2935" y="4870"/>
                  </a:lnTo>
                  <a:lnTo>
                    <a:pt x="2955" y="5046"/>
                  </a:lnTo>
                  <a:lnTo>
                    <a:pt x="2982" y="5222"/>
                  </a:lnTo>
                  <a:lnTo>
                    <a:pt x="3016" y="5398"/>
                  </a:lnTo>
                  <a:lnTo>
                    <a:pt x="3058" y="5576"/>
                  </a:lnTo>
                  <a:lnTo>
                    <a:pt x="3107" y="5754"/>
                  </a:lnTo>
                  <a:lnTo>
                    <a:pt x="3164" y="5933"/>
                  </a:lnTo>
                  <a:lnTo>
                    <a:pt x="3229" y="6112"/>
                  </a:lnTo>
                  <a:lnTo>
                    <a:pt x="3301" y="6291"/>
                  </a:lnTo>
                  <a:lnTo>
                    <a:pt x="3381" y="6472"/>
                  </a:lnTo>
                  <a:lnTo>
                    <a:pt x="3470" y="6652"/>
                  </a:lnTo>
                  <a:lnTo>
                    <a:pt x="3567" y="6834"/>
                  </a:lnTo>
                  <a:lnTo>
                    <a:pt x="3672" y="7015"/>
                  </a:lnTo>
                  <a:lnTo>
                    <a:pt x="3785" y="7198"/>
                  </a:lnTo>
                  <a:lnTo>
                    <a:pt x="1413" y="8898"/>
                  </a:lnTo>
                </a:path>
              </a:pathLst>
            </a:custGeom>
            <a:solidFill>
              <a:srgbClr val="00B0F0">
                <a:alpha val="50000"/>
              </a:srgbClr>
            </a:solidFill>
            <a:ln w="1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3" name="Rectangle 49"/>
            <p:cNvSpPr>
              <a:spLocks noChangeArrowheads="1"/>
            </p:cNvSpPr>
            <p:nvPr/>
          </p:nvSpPr>
          <p:spPr bwMode="auto">
            <a:xfrm rot="14340000">
              <a:off x="2008188" y="5138738"/>
              <a:ext cx="488950" cy="700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Calibri" pitchFamily="34" charset="0"/>
                  <a:cs typeface="Arial" pitchFamily="34" charset="0"/>
                </a:rPr>
                <a:t>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4" name="Rectangle 50"/>
            <p:cNvSpPr>
              <a:spLocks noChangeArrowheads="1"/>
            </p:cNvSpPr>
            <p:nvPr/>
          </p:nvSpPr>
          <p:spPr bwMode="auto">
            <a:xfrm rot="14520000">
              <a:off x="1951038" y="4953000"/>
              <a:ext cx="407988" cy="700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Calibri" pitchFamily="34" charset="0"/>
                  <a:cs typeface="Arial" pitchFamily="34" charset="0"/>
                </a:rPr>
                <a:t>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" name="Rectangle 51"/>
            <p:cNvSpPr>
              <a:spLocks noChangeArrowheads="1"/>
            </p:cNvSpPr>
            <p:nvPr/>
          </p:nvSpPr>
          <p:spPr bwMode="auto">
            <a:xfrm rot="14700000">
              <a:off x="1838325" y="4773613"/>
              <a:ext cx="476250" cy="700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Calibri" pitchFamily="34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6" name="Rectangle 52"/>
            <p:cNvSpPr>
              <a:spLocks noChangeArrowheads="1"/>
            </p:cNvSpPr>
            <p:nvPr/>
          </p:nvSpPr>
          <p:spPr bwMode="auto">
            <a:xfrm rot="15060000">
              <a:off x="1762125" y="4549775"/>
              <a:ext cx="471488" cy="700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Calibri" pitchFamily="34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7" name="Rectangle 53"/>
            <p:cNvSpPr>
              <a:spLocks noChangeArrowheads="1"/>
            </p:cNvSpPr>
            <p:nvPr/>
          </p:nvSpPr>
          <p:spPr bwMode="auto">
            <a:xfrm rot="15240000">
              <a:off x="1743075" y="4365625"/>
              <a:ext cx="404813" cy="700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Calibri" pitchFamily="34" charset="0"/>
                  <a:cs typeface="Arial" pitchFamily="34" charset="0"/>
                </a:rPr>
                <a:t>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8" name="Rectangle 54"/>
            <p:cNvSpPr>
              <a:spLocks noChangeArrowheads="1"/>
            </p:cNvSpPr>
            <p:nvPr/>
          </p:nvSpPr>
          <p:spPr bwMode="auto">
            <a:xfrm rot="15420000">
              <a:off x="1735138" y="4227513"/>
              <a:ext cx="358775" cy="700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Calibri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 rot="15600000">
              <a:off x="1638300" y="4046538"/>
              <a:ext cx="492125" cy="700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Calibri" pitchFamily="34" charset="0"/>
                  <a:cs typeface="Arial" pitchFamily="34" charset="0"/>
                </a:rPr>
                <a:t>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 rot="15960000">
              <a:off x="1625600" y="3805238"/>
              <a:ext cx="463550" cy="700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Calibri" pitchFamily="34" charset="0"/>
                  <a:cs typeface="Arial" pitchFamily="34" charset="0"/>
                </a:rPr>
                <a:t>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 rot="16080000">
              <a:off x="1676400" y="3641725"/>
              <a:ext cx="349250" cy="700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 rot="16080000">
              <a:off x="1641475" y="3509963"/>
              <a:ext cx="404813" cy="700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Calibri" pitchFamily="34" charset="0"/>
                  <a:cs typeface="Arial" pitchFamily="34" charset="0"/>
                </a:rPr>
                <a:t>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 rot="16380000">
              <a:off x="1614488" y="3297238"/>
              <a:ext cx="492125" cy="700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Calibri" pitchFamily="34" charset="0"/>
                  <a:cs typeface="Arial" pitchFamily="34" charset="0"/>
                </a:rPr>
                <a:t>h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 rot="16560000">
              <a:off x="1652588" y="3055938"/>
              <a:ext cx="476250" cy="700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Calibri" pitchFamily="34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 rot="16860000">
              <a:off x="1754188" y="2886075"/>
              <a:ext cx="349250" cy="700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 rot="17040000">
              <a:off x="1717675" y="2697163"/>
              <a:ext cx="515938" cy="700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Calibri" pitchFamily="34" charset="0"/>
                  <a:cs typeface="Arial" pitchFamily="34" charset="0"/>
                </a:rPr>
                <a:t>V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 rot="17220000">
              <a:off x="1865313" y="2484438"/>
              <a:ext cx="358775" cy="700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Calibri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 rot="17400000">
              <a:off x="1885950" y="2341563"/>
              <a:ext cx="428625" cy="700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Calibri" pitchFamily="34" charset="0"/>
                  <a:cs typeface="Arial" pitchFamily="34" charset="0"/>
                </a:rPr>
                <a:t>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 rot="17520000">
              <a:off x="1984375" y="2203450"/>
              <a:ext cx="358775" cy="700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Calibri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 rot="17700000">
              <a:off x="1998663" y="2038350"/>
              <a:ext cx="492125" cy="700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Calibri" pitchFamily="34" charset="0"/>
                  <a:cs typeface="Arial" pitchFamily="34" charset="0"/>
                </a:rPr>
                <a:t>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 rot="18060000">
              <a:off x="2135188" y="1822450"/>
              <a:ext cx="492125" cy="700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Calibri" pitchFamily="34" charset="0"/>
                  <a:cs typeface="Arial" pitchFamily="34" charset="0"/>
                </a:rPr>
                <a:t>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154"/>
          <p:cNvGrpSpPr/>
          <p:nvPr/>
        </p:nvGrpSpPr>
        <p:grpSpPr>
          <a:xfrm>
            <a:off x="2267437" y="1006817"/>
            <a:ext cx="4618151" cy="4655157"/>
            <a:chOff x="2928926" y="685801"/>
            <a:chExt cx="4618151" cy="4655157"/>
          </a:xfrm>
        </p:grpSpPr>
        <p:grpSp>
          <p:nvGrpSpPr>
            <p:cNvPr id="5" name="Group 23"/>
            <p:cNvGrpSpPr/>
            <p:nvPr/>
          </p:nvGrpSpPr>
          <p:grpSpPr>
            <a:xfrm>
              <a:off x="3875088" y="685801"/>
              <a:ext cx="2724150" cy="1158875"/>
              <a:chOff x="3875088" y="685801"/>
              <a:chExt cx="2724150" cy="1158875"/>
            </a:xfrm>
          </p:grpSpPr>
          <p:sp>
            <p:nvSpPr>
              <p:cNvPr id="1029" name="Freeform 5"/>
              <p:cNvSpPr>
                <a:spLocks/>
              </p:cNvSpPr>
              <p:nvPr/>
            </p:nvSpPr>
            <p:spPr bwMode="auto">
              <a:xfrm>
                <a:off x="3875088" y="685801"/>
                <a:ext cx="2724150" cy="1158875"/>
              </a:xfrm>
              <a:custGeom>
                <a:avLst/>
                <a:gdLst/>
                <a:ahLst/>
                <a:cxnLst>
                  <a:cxn ang="0">
                    <a:pos x="203" y="683"/>
                  </a:cxn>
                  <a:cxn ang="0">
                    <a:pos x="611" y="452"/>
                  </a:cxn>
                  <a:cxn ang="0">
                    <a:pos x="1018" y="273"/>
                  </a:cxn>
                  <a:cxn ang="0">
                    <a:pos x="1422" y="143"/>
                  </a:cxn>
                  <a:cxn ang="0">
                    <a:pos x="1819" y="57"/>
                  </a:cxn>
                  <a:cxn ang="0">
                    <a:pos x="2209" y="11"/>
                  </a:cxn>
                  <a:cxn ang="0">
                    <a:pos x="2588" y="0"/>
                  </a:cxn>
                  <a:cxn ang="0">
                    <a:pos x="2953" y="21"/>
                  </a:cxn>
                  <a:cxn ang="0">
                    <a:pos x="3302" y="67"/>
                  </a:cxn>
                  <a:cxn ang="0">
                    <a:pos x="3634" y="135"/>
                  </a:cxn>
                  <a:cxn ang="0">
                    <a:pos x="3942" y="222"/>
                  </a:cxn>
                  <a:cxn ang="0">
                    <a:pos x="4229" y="322"/>
                  </a:cxn>
                  <a:cxn ang="0">
                    <a:pos x="4488" y="430"/>
                  </a:cxn>
                  <a:cxn ang="0">
                    <a:pos x="4718" y="543"/>
                  </a:cxn>
                  <a:cxn ang="0">
                    <a:pos x="4915" y="658"/>
                  </a:cxn>
                  <a:cxn ang="0">
                    <a:pos x="5081" y="767"/>
                  </a:cxn>
                  <a:cxn ang="0">
                    <a:pos x="4172" y="2187"/>
                  </a:cxn>
                  <a:cxn ang="0">
                    <a:pos x="3988" y="2079"/>
                  </a:cxn>
                  <a:cxn ang="0">
                    <a:pos x="3801" y="1983"/>
                  </a:cxn>
                  <a:cxn ang="0">
                    <a:pos x="3612" y="1900"/>
                  </a:cxn>
                  <a:cxn ang="0">
                    <a:pos x="3420" y="1830"/>
                  </a:cxn>
                  <a:cxn ang="0">
                    <a:pos x="3226" y="1773"/>
                  </a:cxn>
                  <a:cxn ang="0">
                    <a:pos x="3031" y="1730"/>
                  </a:cxn>
                  <a:cxn ang="0">
                    <a:pos x="2833" y="1702"/>
                  </a:cxn>
                  <a:cxn ang="0">
                    <a:pos x="2633" y="1689"/>
                  </a:cxn>
                  <a:cxn ang="0">
                    <a:pos x="2433" y="1692"/>
                  </a:cxn>
                  <a:cxn ang="0">
                    <a:pos x="2230" y="1711"/>
                  </a:cxn>
                  <a:cxn ang="0">
                    <a:pos x="2025" y="1747"/>
                  </a:cxn>
                  <a:cxn ang="0">
                    <a:pos x="1819" y="1798"/>
                  </a:cxn>
                  <a:cxn ang="0">
                    <a:pos x="1613" y="1869"/>
                  </a:cxn>
                  <a:cxn ang="0">
                    <a:pos x="1404" y="1957"/>
                  </a:cxn>
                  <a:cxn ang="0">
                    <a:pos x="1195" y="2065"/>
                  </a:cxn>
                  <a:cxn ang="0">
                    <a:pos x="984" y="2192"/>
                  </a:cxn>
                </a:cxnLst>
                <a:rect l="0" t="0" r="r" b="b"/>
                <a:pathLst>
                  <a:path w="5149" h="2192">
                    <a:moveTo>
                      <a:pt x="0" y="819"/>
                    </a:moveTo>
                    <a:lnTo>
                      <a:pt x="203" y="683"/>
                    </a:lnTo>
                    <a:lnTo>
                      <a:pt x="408" y="560"/>
                    </a:lnTo>
                    <a:lnTo>
                      <a:pt x="611" y="452"/>
                    </a:lnTo>
                    <a:lnTo>
                      <a:pt x="815" y="356"/>
                    </a:lnTo>
                    <a:lnTo>
                      <a:pt x="1018" y="273"/>
                    </a:lnTo>
                    <a:lnTo>
                      <a:pt x="1220" y="202"/>
                    </a:lnTo>
                    <a:lnTo>
                      <a:pt x="1422" y="143"/>
                    </a:lnTo>
                    <a:lnTo>
                      <a:pt x="1621" y="95"/>
                    </a:lnTo>
                    <a:lnTo>
                      <a:pt x="1819" y="57"/>
                    </a:lnTo>
                    <a:lnTo>
                      <a:pt x="2016" y="29"/>
                    </a:lnTo>
                    <a:lnTo>
                      <a:pt x="2209" y="11"/>
                    </a:lnTo>
                    <a:lnTo>
                      <a:pt x="2400" y="1"/>
                    </a:lnTo>
                    <a:lnTo>
                      <a:pt x="2588" y="0"/>
                    </a:lnTo>
                    <a:lnTo>
                      <a:pt x="2773" y="7"/>
                    </a:lnTo>
                    <a:lnTo>
                      <a:pt x="2953" y="21"/>
                    </a:lnTo>
                    <a:lnTo>
                      <a:pt x="3130" y="40"/>
                    </a:lnTo>
                    <a:lnTo>
                      <a:pt x="3302" y="67"/>
                    </a:lnTo>
                    <a:lnTo>
                      <a:pt x="3470" y="98"/>
                    </a:lnTo>
                    <a:lnTo>
                      <a:pt x="3634" y="135"/>
                    </a:lnTo>
                    <a:lnTo>
                      <a:pt x="3791" y="176"/>
                    </a:lnTo>
                    <a:lnTo>
                      <a:pt x="3942" y="222"/>
                    </a:lnTo>
                    <a:lnTo>
                      <a:pt x="4088" y="270"/>
                    </a:lnTo>
                    <a:lnTo>
                      <a:pt x="4229" y="322"/>
                    </a:lnTo>
                    <a:lnTo>
                      <a:pt x="4361" y="375"/>
                    </a:lnTo>
                    <a:lnTo>
                      <a:pt x="4488" y="430"/>
                    </a:lnTo>
                    <a:lnTo>
                      <a:pt x="4607" y="487"/>
                    </a:lnTo>
                    <a:lnTo>
                      <a:pt x="4718" y="543"/>
                    </a:lnTo>
                    <a:lnTo>
                      <a:pt x="4820" y="601"/>
                    </a:lnTo>
                    <a:lnTo>
                      <a:pt x="4915" y="658"/>
                    </a:lnTo>
                    <a:lnTo>
                      <a:pt x="5003" y="713"/>
                    </a:lnTo>
                    <a:lnTo>
                      <a:pt x="5081" y="767"/>
                    </a:lnTo>
                    <a:lnTo>
                      <a:pt x="5149" y="819"/>
                    </a:lnTo>
                    <a:lnTo>
                      <a:pt x="4172" y="2187"/>
                    </a:lnTo>
                    <a:lnTo>
                      <a:pt x="4081" y="2132"/>
                    </a:lnTo>
                    <a:lnTo>
                      <a:pt x="3988" y="2079"/>
                    </a:lnTo>
                    <a:lnTo>
                      <a:pt x="3895" y="2030"/>
                    </a:lnTo>
                    <a:lnTo>
                      <a:pt x="3801" y="1983"/>
                    </a:lnTo>
                    <a:lnTo>
                      <a:pt x="3707" y="1940"/>
                    </a:lnTo>
                    <a:lnTo>
                      <a:pt x="3612" y="1900"/>
                    </a:lnTo>
                    <a:lnTo>
                      <a:pt x="3516" y="1863"/>
                    </a:lnTo>
                    <a:lnTo>
                      <a:pt x="3420" y="1830"/>
                    </a:lnTo>
                    <a:lnTo>
                      <a:pt x="3324" y="1800"/>
                    </a:lnTo>
                    <a:lnTo>
                      <a:pt x="3226" y="1773"/>
                    </a:lnTo>
                    <a:lnTo>
                      <a:pt x="3128" y="1750"/>
                    </a:lnTo>
                    <a:lnTo>
                      <a:pt x="3031" y="1730"/>
                    </a:lnTo>
                    <a:lnTo>
                      <a:pt x="2932" y="1714"/>
                    </a:lnTo>
                    <a:lnTo>
                      <a:pt x="2833" y="1702"/>
                    </a:lnTo>
                    <a:lnTo>
                      <a:pt x="2734" y="1694"/>
                    </a:lnTo>
                    <a:lnTo>
                      <a:pt x="2633" y="1689"/>
                    </a:lnTo>
                    <a:lnTo>
                      <a:pt x="2533" y="1688"/>
                    </a:lnTo>
                    <a:lnTo>
                      <a:pt x="2433" y="1692"/>
                    </a:lnTo>
                    <a:lnTo>
                      <a:pt x="2331" y="1699"/>
                    </a:lnTo>
                    <a:lnTo>
                      <a:pt x="2230" y="1711"/>
                    </a:lnTo>
                    <a:lnTo>
                      <a:pt x="2128" y="1726"/>
                    </a:lnTo>
                    <a:lnTo>
                      <a:pt x="2025" y="1747"/>
                    </a:lnTo>
                    <a:lnTo>
                      <a:pt x="1923" y="1770"/>
                    </a:lnTo>
                    <a:lnTo>
                      <a:pt x="1819" y="1798"/>
                    </a:lnTo>
                    <a:lnTo>
                      <a:pt x="1717" y="1832"/>
                    </a:lnTo>
                    <a:lnTo>
                      <a:pt x="1613" y="1869"/>
                    </a:lnTo>
                    <a:lnTo>
                      <a:pt x="1508" y="1911"/>
                    </a:lnTo>
                    <a:lnTo>
                      <a:pt x="1404" y="1957"/>
                    </a:lnTo>
                    <a:lnTo>
                      <a:pt x="1300" y="2009"/>
                    </a:lnTo>
                    <a:lnTo>
                      <a:pt x="1195" y="2065"/>
                    </a:lnTo>
                    <a:lnTo>
                      <a:pt x="1090" y="2126"/>
                    </a:lnTo>
                    <a:lnTo>
                      <a:pt x="984" y="2192"/>
                    </a:lnTo>
                    <a:lnTo>
                      <a:pt x="0" y="819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0" name="Rectangle 6"/>
              <p:cNvSpPr>
                <a:spLocks noChangeArrowheads="1"/>
              </p:cNvSpPr>
              <p:nvPr/>
            </p:nvSpPr>
            <p:spPr bwMode="auto">
              <a:xfrm rot="19860000">
                <a:off x="4243388" y="1130301"/>
                <a:ext cx="29210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1" name="Rectangle 7"/>
              <p:cNvSpPr>
                <a:spLocks noChangeArrowheads="1"/>
              </p:cNvSpPr>
              <p:nvPr/>
            </p:nvSpPr>
            <p:spPr bwMode="auto">
              <a:xfrm rot="20040000">
                <a:off x="4376738" y="1066801"/>
                <a:ext cx="276225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2" name="Rectangle 8"/>
              <p:cNvSpPr>
                <a:spLocks noChangeArrowheads="1"/>
              </p:cNvSpPr>
              <p:nvPr/>
            </p:nvSpPr>
            <p:spPr bwMode="auto">
              <a:xfrm rot="20340000">
                <a:off x="4505325" y="1023938"/>
                <a:ext cx="24765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3" name="Rectangle 9"/>
              <p:cNvSpPr>
                <a:spLocks noChangeArrowheads="1"/>
              </p:cNvSpPr>
              <p:nvPr/>
            </p:nvSpPr>
            <p:spPr bwMode="auto">
              <a:xfrm rot="20520000">
                <a:off x="4608513" y="984251"/>
                <a:ext cx="276225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4" name="Rectangle 10"/>
              <p:cNvSpPr>
                <a:spLocks noChangeArrowheads="1"/>
              </p:cNvSpPr>
              <p:nvPr/>
            </p:nvSpPr>
            <p:spPr bwMode="auto">
              <a:xfrm rot="20820000">
                <a:off x="4741863" y="952501"/>
                <a:ext cx="27305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a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5" name="Rectangle 11"/>
              <p:cNvSpPr>
                <a:spLocks noChangeArrowheads="1"/>
              </p:cNvSpPr>
              <p:nvPr/>
            </p:nvSpPr>
            <p:spPr bwMode="auto">
              <a:xfrm rot="21000000">
                <a:off x="4872038" y="931863"/>
                <a:ext cx="236538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6" name="Rectangle 12"/>
              <p:cNvSpPr>
                <a:spLocks noChangeArrowheads="1"/>
              </p:cNvSpPr>
              <p:nvPr/>
            </p:nvSpPr>
            <p:spPr bwMode="auto">
              <a:xfrm rot="21180000">
                <a:off x="4967288" y="919163"/>
                <a:ext cx="25241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7" name="Rectangle 13"/>
              <p:cNvSpPr>
                <a:spLocks noChangeArrowheads="1"/>
              </p:cNvSpPr>
              <p:nvPr/>
            </p:nvSpPr>
            <p:spPr bwMode="auto">
              <a:xfrm rot="21480000">
                <a:off x="5083175" y="912813"/>
                <a:ext cx="28416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h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8" name="Rectangle 14"/>
              <p:cNvSpPr>
                <a:spLocks noChangeArrowheads="1"/>
              </p:cNvSpPr>
              <p:nvPr/>
            </p:nvSpPr>
            <p:spPr bwMode="auto">
              <a:xfrm>
                <a:off x="5227638" y="922338"/>
                <a:ext cx="20161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9" name="Rectangle 15"/>
              <p:cNvSpPr>
                <a:spLocks noChangeArrowheads="1"/>
              </p:cNvSpPr>
              <p:nvPr/>
            </p:nvSpPr>
            <p:spPr bwMode="auto">
              <a:xfrm rot="180000">
                <a:off x="5289550" y="922338"/>
                <a:ext cx="37465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M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0" name="Rectangle 16"/>
              <p:cNvSpPr>
                <a:spLocks noChangeArrowheads="1"/>
              </p:cNvSpPr>
              <p:nvPr/>
            </p:nvSpPr>
            <p:spPr bwMode="auto">
              <a:xfrm rot="660000">
                <a:off x="5529263" y="958851"/>
                <a:ext cx="276225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1" name="Rectangle 17"/>
              <p:cNvSpPr>
                <a:spLocks noChangeArrowheads="1"/>
              </p:cNvSpPr>
              <p:nvPr/>
            </p:nvSpPr>
            <p:spPr bwMode="auto">
              <a:xfrm rot="840000">
                <a:off x="5661025" y="985838"/>
                <a:ext cx="23495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2" name="Rectangle 18"/>
              <p:cNvSpPr>
                <a:spLocks noChangeArrowheads="1"/>
              </p:cNvSpPr>
              <p:nvPr/>
            </p:nvSpPr>
            <p:spPr bwMode="auto">
              <a:xfrm rot="1020000">
                <a:off x="5749925" y="1023938"/>
                <a:ext cx="28416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h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/>
            </p:nvSpPr>
            <p:spPr bwMode="auto">
              <a:xfrm rot="1320000">
                <a:off x="5884863" y="1079501"/>
                <a:ext cx="28575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o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/>
            </p:nvSpPr>
            <p:spPr bwMode="auto">
              <a:xfrm rot="1500000">
                <a:off x="6018213" y="1143001"/>
                <a:ext cx="28416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5" name="Rectangle 21"/>
              <p:cNvSpPr>
                <a:spLocks noChangeArrowheads="1"/>
              </p:cNvSpPr>
              <p:nvPr/>
            </p:nvSpPr>
            <p:spPr bwMode="auto">
              <a:xfrm rot="1860000">
                <a:off x="6145213" y="1212851"/>
                <a:ext cx="24765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" name="Group 93"/>
            <p:cNvGrpSpPr/>
            <p:nvPr/>
          </p:nvGrpSpPr>
          <p:grpSpPr>
            <a:xfrm>
              <a:off x="5237741" y="3458183"/>
              <a:ext cx="2212975" cy="1882775"/>
              <a:chOff x="6829425" y="4289426"/>
              <a:chExt cx="2212975" cy="1882775"/>
            </a:xfrm>
          </p:grpSpPr>
          <p:sp>
            <p:nvSpPr>
              <p:cNvPr id="1095" name="Freeform 71"/>
              <p:cNvSpPr>
                <a:spLocks/>
              </p:cNvSpPr>
              <p:nvPr/>
            </p:nvSpPr>
            <p:spPr bwMode="auto">
              <a:xfrm>
                <a:off x="6829425" y="4289426"/>
                <a:ext cx="2212975" cy="1882775"/>
              </a:xfrm>
              <a:custGeom>
                <a:avLst/>
                <a:gdLst/>
                <a:ahLst/>
                <a:cxnLst>
                  <a:cxn ang="0">
                    <a:pos x="4095" y="761"/>
                  </a:cxn>
                  <a:cxn ang="0">
                    <a:pos x="3902" y="1188"/>
                  </a:cxn>
                  <a:cxn ang="0">
                    <a:pos x="3677" y="1571"/>
                  </a:cxn>
                  <a:cxn ang="0">
                    <a:pos x="3428" y="1914"/>
                  </a:cxn>
                  <a:cxn ang="0">
                    <a:pos x="3156" y="2217"/>
                  </a:cxn>
                  <a:cxn ang="0">
                    <a:pos x="2867" y="2483"/>
                  </a:cxn>
                  <a:cxn ang="0">
                    <a:pos x="2568" y="2715"/>
                  </a:cxn>
                  <a:cxn ang="0">
                    <a:pos x="2261" y="2914"/>
                  </a:cxn>
                  <a:cxn ang="0">
                    <a:pos x="1951" y="3081"/>
                  </a:cxn>
                  <a:cxn ang="0">
                    <a:pos x="1643" y="3220"/>
                  </a:cxn>
                  <a:cxn ang="0">
                    <a:pos x="1341" y="3332"/>
                  </a:cxn>
                  <a:cxn ang="0">
                    <a:pos x="1052" y="3419"/>
                  </a:cxn>
                  <a:cxn ang="0">
                    <a:pos x="778" y="3483"/>
                  </a:cxn>
                  <a:cxn ang="0">
                    <a:pos x="525" y="3527"/>
                  </a:cxn>
                  <a:cxn ang="0">
                    <a:pos x="298" y="3552"/>
                  </a:cxn>
                  <a:cxn ang="0">
                    <a:pos x="101" y="3560"/>
                  </a:cxn>
                  <a:cxn ang="0">
                    <a:pos x="0" y="1877"/>
                  </a:cxn>
                  <a:cxn ang="0">
                    <a:pos x="213" y="1856"/>
                  </a:cxn>
                  <a:cxn ang="0">
                    <a:pos x="420" y="1824"/>
                  </a:cxn>
                  <a:cxn ang="0">
                    <a:pos x="623" y="1780"/>
                  </a:cxn>
                  <a:cxn ang="0">
                    <a:pos x="820" y="1724"/>
                  </a:cxn>
                  <a:cxn ang="0">
                    <a:pos x="1010" y="1657"/>
                  </a:cxn>
                  <a:cxn ang="0">
                    <a:pos x="1192" y="1576"/>
                  </a:cxn>
                  <a:cxn ang="0">
                    <a:pos x="1370" y="1482"/>
                  </a:cxn>
                  <a:cxn ang="0">
                    <a:pos x="1538" y="1376"/>
                  </a:cxn>
                  <a:cxn ang="0">
                    <a:pos x="1699" y="1255"/>
                  </a:cxn>
                  <a:cxn ang="0">
                    <a:pos x="1852" y="1121"/>
                  </a:cxn>
                  <a:cxn ang="0">
                    <a:pos x="1997" y="972"/>
                  </a:cxn>
                  <a:cxn ang="0">
                    <a:pos x="2132" y="809"/>
                  </a:cxn>
                  <a:cxn ang="0">
                    <a:pos x="2258" y="630"/>
                  </a:cxn>
                  <a:cxn ang="0">
                    <a:pos x="2375" y="436"/>
                  </a:cxn>
                  <a:cxn ang="0">
                    <a:pos x="2481" y="226"/>
                  </a:cxn>
                  <a:cxn ang="0">
                    <a:pos x="2577" y="0"/>
                  </a:cxn>
                </a:cxnLst>
                <a:rect l="0" t="0" r="r" b="b"/>
                <a:pathLst>
                  <a:path w="4180" h="3560">
                    <a:moveTo>
                      <a:pt x="4180" y="532"/>
                    </a:moveTo>
                    <a:lnTo>
                      <a:pt x="4095" y="761"/>
                    </a:lnTo>
                    <a:lnTo>
                      <a:pt x="4004" y="981"/>
                    </a:lnTo>
                    <a:lnTo>
                      <a:pt x="3902" y="1188"/>
                    </a:lnTo>
                    <a:lnTo>
                      <a:pt x="3793" y="1385"/>
                    </a:lnTo>
                    <a:lnTo>
                      <a:pt x="3677" y="1571"/>
                    </a:lnTo>
                    <a:lnTo>
                      <a:pt x="3555" y="1747"/>
                    </a:lnTo>
                    <a:lnTo>
                      <a:pt x="3428" y="1914"/>
                    </a:lnTo>
                    <a:lnTo>
                      <a:pt x="3294" y="2070"/>
                    </a:lnTo>
                    <a:lnTo>
                      <a:pt x="3156" y="2217"/>
                    </a:lnTo>
                    <a:lnTo>
                      <a:pt x="3013" y="2354"/>
                    </a:lnTo>
                    <a:lnTo>
                      <a:pt x="2867" y="2483"/>
                    </a:lnTo>
                    <a:lnTo>
                      <a:pt x="2720" y="2603"/>
                    </a:lnTo>
                    <a:lnTo>
                      <a:pt x="2568" y="2715"/>
                    </a:lnTo>
                    <a:lnTo>
                      <a:pt x="2415" y="2818"/>
                    </a:lnTo>
                    <a:lnTo>
                      <a:pt x="2261" y="2914"/>
                    </a:lnTo>
                    <a:lnTo>
                      <a:pt x="2105" y="3001"/>
                    </a:lnTo>
                    <a:lnTo>
                      <a:pt x="1951" y="3081"/>
                    </a:lnTo>
                    <a:lnTo>
                      <a:pt x="1796" y="3154"/>
                    </a:lnTo>
                    <a:lnTo>
                      <a:pt x="1643" y="3220"/>
                    </a:lnTo>
                    <a:lnTo>
                      <a:pt x="1490" y="3279"/>
                    </a:lnTo>
                    <a:lnTo>
                      <a:pt x="1341" y="3332"/>
                    </a:lnTo>
                    <a:lnTo>
                      <a:pt x="1195" y="3378"/>
                    </a:lnTo>
                    <a:lnTo>
                      <a:pt x="1052" y="3419"/>
                    </a:lnTo>
                    <a:lnTo>
                      <a:pt x="913" y="3454"/>
                    </a:lnTo>
                    <a:lnTo>
                      <a:pt x="778" y="3483"/>
                    </a:lnTo>
                    <a:lnTo>
                      <a:pt x="649" y="3508"/>
                    </a:lnTo>
                    <a:lnTo>
                      <a:pt x="525" y="3527"/>
                    </a:lnTo>
                    <a:lnTo>
                      <a:pt x="408" y="3541"/>
                    </a:lnTo>
                    <a:lnTo>
                      <a:pt x="298" y="3552"/>
                    </a:lnTo>
                    <a:lnTo>
                      <a:pt x="196" y="3558"/>
                    </a:lnTo>
                    <a:lnTo>
                      <a:pt x="101" y="3560"/>
                    </a:lnTo>
                    <a:lnTo>
                      <a:pt x="15" y="3558"/>
                    </a:lnTo>
                    <a:lnTo>
                      <a:pt x="0" y="1877"/>
                    </a:lnTo>
                    <a:lnTo>
                      <a:pt x="107" y="1868"/>
                    </a:lnTo>
                    <a:lnTo>
                      <a:pt x="213" y="1856"/>
                    </a:lnTo>
                    <a:lnTo>
                      <a:pt x="318" y="1841"/>
                    </a:lnTo>
                    <a:lnTo>
                      <a:pt x="420" y="1824"/>
                    </a:lnTo>
                    <a:lnTo>
                      <a:pt x="523" y="1804"/>
                    </a:lnTo>
                    <a:lnTo>
                      <a:pt x="623" y="1780"/>
                    </a:lnTo>
                    <a:lnTo>
                      <a:pt x="722" y="1754"/>
                    </a:lnTo>
                    <a:lnTo>
                      <a:pt x="820" y="1724"/>
                    </a:lnTo>
                    <a:lnTo>
                      <a:pt x="915" y="1691"/>
                    </a:lnTo>
                    <a:lnTo>
                      <a:pt x="1010" y="1657"/>
                    </a:lnTo>
                    <a:lnTo>
                      <a:pt x="1102" y="1618"/>
                    </a:lnTo>
                    <a:lnTo>
                      <a:pt x="1192" y="1576"/>
                    </a:lnTo>
                    <a:lnTo>
                      <a:pt x="1282" y="1530"/>
                    </a:lnTo>
                    <a:lnTo>
                      <a:pt x="1370" y="1482"/>
                    </a:lnTo>
                    <a:lnTo>
                      <a:pt x="1455" y="1431"/>
                    </a:lnTo>
                    <a:lnTo>
                      <a:pt x="1538" y="1376"/>
                    </a:lnTo>
                    <a:lnTo>
                      <a:pt x="1620" y="1317"/>
                    </a:lnTo>
                    <a:lnTo>
                      <a:pt x="1699" y="1255"/>
                    </a:lnTo>
                    <a:lnTo>
                      <a:pt x="1777" y="1190"/>
                    </a:lnTo>
                    <a:lnTo>
                      <a:pt x="1852" y="1121"/>
                    </a:lnTo>
                    <a:lnTo>
                      <a:pt x="1926" y="1048"/>
                    </a:lnTo>
                    <a:lnTo>
                      <a:pt x="1997" y="972"/>
                    </a:lnTo>
                    <a:lnTo>
                      <a:pt x="2065" y="892"/>
                    </a:lnTo>
                    <a:lnTo>
                      <a:pt x="2132" y="809"/>
                    </a:lnTo>
                    <a:lnTo>
                      <a:pt x="2197" y="721"/>
                    </a:lnTo>
                    <a:lnTo>
                      <a:pt x="2258" y="630"/>
                    </a:lnTo>
                    <a:lnTo>
                      <a:pt x="2318" y="535"/>
                    </a:lnTo>
                    <a:lnTo>
                      <a:pt x="2375" y="436"/>
                    </a:lnTo>
                    <a:lnTo>
                      <a:pt x="2429" y="333"/>
                    </a:lnTo>
                    <a:lnTo>
                      <a:pt x="2481" y="226"/>
                    </a:lnTo>
                    <a:lnTo>
                      <a:pt x="2531" y="116"/>
                    </a:lnTo>
                    <a:lnTo>
                      <a:pt x="2577" y="0"/>
                    </a:lnTo>
                    <a:lnTo>
                      <a:pt x="4180" y="532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6" name="Rectangle 72"/>
              <p:cNvSpPr>
                <a:spLocks noChangeArrowheads="1"/>
              </p:cNvSpPr>
              <p:nvPr/>
            </p:nvSpPr>
            <p:spPr bwMode="auto">
              <a:xfrm rot="7080000">
                <a:off x="8208963" y="4619626"/>
                <a:ext cx="37465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M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7" name="Rectangle 73"/>
              <p:cNvSpPr>
                <a:spLocks noChangeArrowheads="1"/>
              </p:cNvSpPr>
              <p:nvPr/>
            </p:nvSpPr>
            <p:spPr bwMode="auto">
              <a:xfrm rot="7380000">
                <a:off x="8150225" y="4781551"/>
                <a:ext cx="28416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u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8" name="Rectangle 74"/>
              <p:cNvSpPr>
                <a:spLocks noChangeArrowheads="1"/>
              </p:cNvSpPr>
              <p:nvPr/>
            </p:nvSpPr>
            <p:spPr bwMode="auto">
              <a:xfrm rot="7740000">
                <a:off x="8116888" y="4868863"/>
                <a:ext cx="20796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dirty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l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9" name="Rectangle 75"/>
              <p:cNvSpPr>
                <a:spLocks noChangeArrowheads="1"/>
              </p:cNvSpPr>
              <p:nvPr/>
            </p:nvSpPr>
            <p:spPr bwMode="auto">
              <a:xfrm rot="7860000">
                <a:off x="8051800" y="4929188"/>
                <a:ext cx="23495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0" name="Rectangle 76"/>
              <p:cNvSpPr>
                <a:spLocks noChangeArrowheads="1"/>
              </p:cNvSpPr>
              <p:nvPr/>
            </p:nvSpPr>
            <p:spPr bwMode="auto">
              <a:xfrm rot="8040000">
                <a:off x="8008938" y="4991101"/>
                <a:ext cx="20796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i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1" name="Rectangle 77"/>
              <p:cNvSpPr>
                <a:spLocks noChangeArrowheads="1"/>
              </p:cNvSpPr>
              <p:nvPr/>
            </p:nvSpPr>
            <p:spPr bwMode="auto">
              <a:xfrm rot="8220000">
                <a:off x="7894638" y="5062538"/>
                <a:ext cx="28416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2" name="Rectangle 78"/>
              <p:cNvSpPr>
                <a:spLocks noChangeArrowheads="1"/>
              </p:cNvSpPr>
              <p:nvPr/>
            </p:nvSpPr>
            <p:spPr bwMode="auto">
              <a:xfrm rot="8400000">
                <a:off x="7850188" y="5133976"/>
                <a:ext cx="20796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i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3" name="Rectangle 79"/>
              <p:cNvSpPr>
                <a:spLocks noChangeArrowheads="1"/>
              </p:cNvSpPr>
              <p:nvPr/>
            </p:nvSpPr>
            <p:spPr bwMode="auto">
              <a:xfrm rot="8520000">
                <a:off x="7762875" y="5186363"/>
                <a:ext cx="24765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4" name="Rectangle 80"/>
              <p:cNvSpPr>
                <a:spLocks noChangeArrowheads="1"/>
              </p:cNvSpPr>
              <p:nvPr/>
            </p:nvSpPr>
            <p:spPr bwMode="auto">
              <a:xfrm rot="8640000">
                <a:off x="7669213" y="5251451"/>
                <a:ext cx="25241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5" name="Rectangle 81"/>
              <p:cNvSpPr>
                <a:spLocks noChangeArrowheads="1"/>
              </p:cNvSpPr>
              <p:nvPr/>
            </p:nvSpPr>
            <p:spPr bwMode="auto">
              <a:xfrm rot="8820000">
                <a:off x="7612063" y="5299076"/>
                <a:ext cx="20796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i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6" name="Rectangle 82"/>
              <p:cNvSpPr>
                <a:spLocks noChangeArrowheads="1"/>
              </p:cNvSpPr>
              <p:nvPr/>
            </p:nvSpPr>
            <p:spPr bwMode="auto">
              <a:xfrm rot="9000000">
                <a:off x="7480300" y="5349876"/>
                <a:ext cx="28416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dirty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p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7" name="Rectangle 83"/>
              <p:cNvSpPr>
                <a:spLocks noChangeArrowheads="1"/>
              </p:cNvSpPr>
              <p:nvPr/>
            </p:nvSpPr>
            <p:spPr bwMode="auto">
              <a:xfrm rot="9300000">
                <a:off x="7418388" y="5392738"/>
                <a:ext cx="20796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l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8" name="Rectangle 84"/>
              <p:cNvSpPr>
                <a:spLocks noChangeArrowheads="1"/>
              </p:cNvSpPr>
              <p:nvPr/>
            </p:nvSpPr>
            <p:spPr bwMode="auto">
              <a:xfrm rot="9300000">
                <a:off x="7359650" y="5422901"/>
                <a:ext cx="20796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i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9" name="Rectangle 85"/>
              <p:cNvSpPr>
                <a:spLocks noChangeArrowheads="1"/>
              </p:cNvSpPr>
              <p:nvPr/>
            </p:nvSpPr>
            <p:spPr bwMode="auto">
              <a:xfrm rot="9660000">
                <a:off x="7215188" y="5453063"/>
                <a:ext cx="28416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0" name="Rectangle 86"/>
              <p:cNvSpPr>
                <a:spLocks noChangeArrowheads="1"/>
              </p:cNvSpPr>
              <p:nvPr/>
            </p:nvSpPr>
            <p:spPr bwMode="auto">
              <a:xfrm rot="9840000">
                <a:off x="7088188" y="5494338"/>
                <a:ext cx="27305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a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1" name="Rectangle 87"/>
              <p:cNvSpPr>
                <a:spLocks noChangeArrowheads="1"/>
              </p:cNvSpPr>
              <p:nvPr/>
            </p:nvSpPr>
            <p:spPr bwMode="auto">
              <a:xfrm rot="9960000">
                <a:off x="6991350" y="5518151"/>
                <a:ext cx="236538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2" name="Rectangle 88"/>
              <p:cNvSpPr>
                <a:spLocks noChangeArrowheads="1"/>
              </p:cNvSpPr>
              <p:nvPr/>
            </p:nvSpPr>
            <p:spPr bwMode="auto">
              <a:xfrm rot="10320000">
                <a:off x="6859588" y="5530851"/>
                <a:ext cx="268288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y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116"/>
            <p:cNvGrpSpPr/>
            <p:nvPr/>
          </p:nvGrpSpPr>
          <p:grpSpPr>
            <a:xfrm>
              <a:off x="2928926" y="1142984"/>
              <a:ext cx="1481138" cy="2592388"/>
              <a:chOff x="1209675" y="749301"/>
              <a:chExt cx="1481138" cy="2592388"/>
            </a:xfrm>
          </p:grpSpPr>
          <p:sp>
            <p:nvSpPr>
              <p:cNvPr id="1116" name="Freeform 92"/>
              <p:cNvSpPr>
                <a:spLocks/>
              </p:cNvSpPr>
              <p:nvPr/>
            </p:nvSpPr>
            <p:spPr bwMode="auto">
              <a:xfrm>
                <a:off x="1209675" y="749301"/>
                <a:ext cx="1481138" cy="2592388"/>
              </a:xfrm>
              <a:custGeom>
                <a:avLst/>
                <a:gdLst/>
                <a:ahLst/>
                <a:cxnLst>
                  <a:cxn ang="0">
                    <a:pos x="142" y="4663"/>
                  </a:cxn>
                  <a:cxn ang="0">
                    <a:pos x="48" y="4204"/>
                  </a:cxn>
                  <a:cxn ang="0">
                    <a:pos x="5" y="3762"/>
                  </a:cxn>
                  <a:cxn ang="0">
                    <a:pos x="6" y="3337"/>
                  </a:cxn>
                  <a:cxn ang="0">
                    <a:pos x="47" y="2932"/>
                  </a:cxn>
                  <a:cxn ang="0">
                    <a:pos x="123" y="2547"/>
                  </a:cxn>
                  <a:cxn ang="0">
                    <a:pos x="230" y="2183"/>
                  </a:cxn>
                  <a:cxn ang="0">
                    <a:pos x="362" y="1842"/>
                  </a:cxn>
                  <a:cxn ang="0">
                    <a:pos x="514" y="1524"/>
                  </a:cxn>
                  <a:cxn ang="0">
                    <a:pos x="682" y="1231"/>
                  </a:cxn>
                  <a:cxn ang="0">
                    <a:pos x="860" y="963"/>
                  </a:cxn>
                  <a:cxn ang="0">
                    <a:pos x="1042" y="723"/>
                  </a:cxn>
                  <a:cxn ang="0">
                    <a:pos x="1226" y="509"/>
                  </a:cxn>
                  <a:cxn ang="0">
                    <a:pos x="1405" y="325"/>
                  </a:cxn>
                  <a:cxn ang="0">
                    <a:pos x="1575" y="172"/>
                  </a:cxn>
                  <a:cxn ang="0">
                    <a:pos x="1729" y="50"/>
                  </a:cxn>
                  <a:cxn ang="0">
                    <a:pos x="2801" y="1352"/>
                  </a:cxn>
                  <a:cxn ang="0">
                    <a:pos x="2641" y="1494"/>
                  </a:cxn>
                  <a:cxn ang="0">
                    <a:pos x="2491" y="1642"/>
                  </a:cxn>
                  <a:cxn ang="0">
                    <a:pos x="2354" y="1797"/>
                  </a:cxn>
                  <a:cxn ang="0">
                    <a:pos x="2227" y="1958"/>
                  </a:cxn>
                  <a:cxn ang="0">
                    <a:pos x="2114" y="2124"/>
                  </a:cxn>
                  <a:cxn ang="0">
                    <a:pos x="2012" y="2297"/>
                  </a:cxn>
                  <a:cxn ang="0">
                    <a:pos x="1925" y="2476"/>
                  </a:cxn>
                  <a:cxn ang="0">
                    <a:pos x="1850" y="2662"/>
                  </a:cxn>
                  <a:cxn ang="0">
                    <a:pos x="1791" y="2854"/>
                  </a:cxn>
                  <a:cxn ang="0">
                    <a:pos x="1747" y="3053"/>
                  </a:cxn>
                  <a:cxn ang="0">
                    <a:pos x="1716" y="3258"/>
                  </a:cxn>
                  <a:cxn ang="0">
                    <a:pos x="1703" y="3470"/>
                  </a:cxn>
                  <a:cxn ang="0">
                    <a:pos x="1707" y="3689"/>
                  </a:cxn>
                  <a:cxn ang="0">
                    <a:pos x="1726" y="3914"/>
                  </a:cxn>
                  <a:cxn ang="0">
                    <a:pos x="1763" y="4146"/>
                  </a:cxn>
                  <a:cxn ang="0">
                    <a:pos x="1819" y="4386"/>
                  </a:cxn>
                </a:cxnLst>
                <a:rect l="0" t="0" r="r" b="b"/>
                <a:pathLst>
                  <a:path w="2801" h="4898">
                    <a:moveTo>
                      <a:pt x="210" y="4898"/>
                    </a:moveTo>
                    <a:lnTo>
                      <a:pt x="142" y="4663"/>
                    </a:lnTo>
                    <a:lnTo>
                      <a:pt x="89" y="4431"/>
                    </a:lnTo>
                    <a:lnTo>
                      <a:pt x="48" y="4204"/>
                    </a:lnTo>
                    <a:lnTo>
                      <a:pt x="21" y="3980"/>
                    </a:lnTo>
                    <a:lnTo>
                      <a:pt x="5" y="3762"/>
                    </a:lnTo>
                    <a:lnTo>
                      <a:pt x="0" y="3547"/>
                    </a:lnTo>
                    <a:lnTo>
                      <a:pt x="6" y="3337"/>
                    </a:lnTo>
                    <a:lnTo>
                      <a:pt x="22" y="3132"/>
                    </a:lnTo>
                    <a:lnTo>
                      <a:pt x="47" y="2932"/>
                    </a:lnTo>
                    <a:lnTo>
                      <a:pt x="81" y="2738"/>
                    </a:lnTo>
                    <a:lnTo>
                      <a:pt x="123" y="2547"/>
                    </a:lnTo>
                    <a:lnTo>
                      <a:pt x="173" y="2363"/>
                    </a:lnTo>
                    <a:lnTo>
                      <a:pt x="230" y="2183"/>
                    </a:lnTo>
                    <a:lnTo>
                      <a:pt x="293" y="2009"/>
                    </a:lnTo>
                    <a:lnTo>
                      <a:pt x="362" y="1842"/>
                    </a:lnTo>
                    <a:lnTo>
                      <a:pt x="437" y="1680"/>
                    </a:lnTo>
                    <a:lnTo>
                      <a:pt x="514" y="1524"/>
                    </a:lnTo>
                    <a:lnTo>
                      <a:pt x="596" y="1374"/>
                    </a:lnTo>
                    <a:lnTo>
                      <a:pt x="682" y="1231"/>
                    </a:lnTo>
                    <a:lnTo>
                      <a:pt x="769" y="1093"/>
                    </a:lnTo>
                    <a:lnTo>
                      <a:pt x="860" y="963"/>
                    </a:lnTo>
                    <a:lnTo>
                      <a:pt x="951" y="840"/>
                    </a:lnTo>
                    <a:lnTo>
                      <a:pt x="1042" y="723"/>
                    </a:lnTo>
                    <a:lnTo>
                      <a:pt x="1135" y="613"/>
                    </a:lnTo>
                    <a:lnTo>
                      <a:pt x="1226" y="509"/>
                    </a:lnTo>
                    <a:lnTo>
                      <a:pt x="1317" y="414"/>
                    </a:lnTo>
                    <a:lnTo>
                      <a:pt x="1405" y="325"/>
                    </a:lnTo>
                    <a:lnTo>
                      <a:pt x="1492" y="245"/>
                    </a:lnTo>
                    <a:lnTo>
                      <a:pt x="1575" y="172"/>
                    </a:lnTo>
                    <a:lnTo>
                      <a:pt x="1655" y="107"/>
                    </a:lnTo>
                    <a:lnTo>
                      <a:pt x="1729" y="50"/>
                    </a:lnTo>
                    <a:lnTo>
                      <a:pt x="1801" y="0"/>
                    </a:lnTo>
                    <a:lnTo>
                      <a:pt x="2801" y="1352"/>
                    </a:lnTo>
                    <a:lnTo>
                      <a:pt x="2719" y="1422"/>
                    </a:lnTo>
                    <a:lnTo>
                      <a:pt x="2641" y="1494"/>
                    </a:lnTo>
                    <a:lnTo>
                      <a:pt x="2564" y="1568"/>
                    </a:lnTo>
                    <a:lnTo>
                      <a:pt x="2491" y="1642"/>
                    </a:lnTo>
                    <a:lnTo>
                      <a:pt x="2421" y="1719"/>
                    </a:lnTo>
                    <a:lnTo>
                      <a:pt x="2354" y="1797"/>
                    </a:lnTo>
                    <a:lnTo>
                      <a:pt x="2289" y="1877"/>
                    </a:lnTo>
                    <a:lnTo>
                      <a:pt x="2227" y="1958"/>
                    </a:lnTo>
                    <a:lnTo>
                      <a:pt x="2169" y="2040"/>
                    </a:lnTo>
                    <a:lnTo>
                      <a:pt x="2114" y="2124"/>
                    </a:lnTo>
                    <a:lnTo>
                      <a:pt x="2061" y="2209"/>
                    </a:lnTo>
                    <a:lnTo>
                      <a:pt x="2012" y="2297"/>
                    </a:lnTo>
                    <a:lnTo>
                      <a:pt x="1967" y="2385"/>
                    </a:lnTo>
                    <a:lnTo>
                      <a:pt x="1925" y="2476"/>
                    </a:lnTo>
                    <a:lnTo>
                      <a:pt x="1886" y="2568"/>
                    </a:lnTo>
                    <a:lnTo>
                      <a:pt x="1850" y="2662"/>
                    </a:lnTo>
                    <a:lnTo>
                      <a:pt x="1819" y="2757"/>
                    </a:lnTo>
                    <a:lnTo>
                      <a:pt x="1791" y="2854"/>
                    </a:lnTo>
                    <a:lnTo>
                      <a:pt x="1767" y="2953"/>
                    </a:lnTo>
                    <a:lnTo>
                      <a:pt x="1747" y="3053"/>
                    </a:lnTo>
                    <a:lnTo>
                      <a:pt x="1729" y="3155"/>
                    </a:lnTo>
                    <a:lnTo>
                      <a:pt x="1716" y="3258"/>
                    </a:lnTo>
                    <a:lnTo>
                      <a:pt x="1708" y="3363"/>
                    </a:lnTo>
                    <a:lnTo>
                      <a:pt x="1703" y="3470"/>
                    </a:lnTo>
                    <a:lnTo>
                      <a:pt x="1702" y="3579"/>
                    </a:lnTo>
                    <a:lnTo>
                      <a:pt x="1707" y="3689"/>
                    </a:lnTo>
                    <a:lnTo>
                      <a:pt x="1714" y="3801"/>
                    </a:lnTo>
                    <a:lnTo>
                      <a:pt x="1726" y="3914"/>
                    </a:lnTo>
                    <a:lnTo>
                      <a:pt x="1742" y="4030"/>
                    </a:lnTo>
                    <a:lnTo>
                      <a:pt x="1763" y="4146"/>
                    </a:lnTo>
                    <a:lnTo>
                      <a:pt x="1789" y="4265"/>
                    </a:lnTo>
                    <a:lnTo>
                      <a:pt x="1819" y="4386"/>
                    </a:lnTo>
                    <a:lnTo>
                      <a:pt x="210" y="4898"/>
                    </a:lnTo>
                  </a:path>
                </a:pathLst>
              </a:cu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 w="1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7" name="Rectangle 93"/>
              <p:cNvSpPr>
                <a:spLocks noChangeArrowheads="1"/>
              </p:cNvSpPr>
              <p:nvPr/>
            </p:nvSpPr>
            <p:spPr bwMode="auto">
              <a:xfrm rot="15420000">
                <a:off x="1501775" y="2800351"/>
                <a:ext cx="25400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L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8" name="Rectangle 94"/>
              <p:cNvSpPr>
                <a:spLocks noChangeArrowheads="1"/>
              </p:cNvSpPr>
              <p:nvPr/>
            </p:nvSpPr>
            <p:spPr bwMode="auto">
              <a:xfrm rot="15600000">
                <a:off x="1468438" y="2678113"/>
                <a:ext cx="27305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a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9" name="Rectangle 95"/>
              <p:cNvSpPr>
                <a:spLocks noChangeArrowheads="1"/>
              </p:cNvSpPr>
              <p:nvPr/>
            </p:nvSpPr>
            <p:spPr bwMode="auto">
              <a:xfrm rot="15960000">
                <a:off x="1449388" y="2535238"/>
                <a:ext cx="28416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0" name="Rectangle 96"/>
              <p:cNvSpPr>
                <a:spLocks noChangeArrowheads="1"/>
              </p:cNvSpPr>
              <p:nvPr/>
            </p:nvSpPr>
            <p:spPr bwMode="auto">
              <a:xfrm rot="16080000">
                <a:off x="1444625" y="2390776"/>
                <a:ext cx="28575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o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1" name="Rectangle 97"/>
              <p:cNvSpPr>
                <a:spLocks noChangeArrowheads="1"/>
              </p:cNvSpPr>
              <p:nvPr/>
            </p:nvSpPr>
            <p:spPr bwMode="auto">
              <a:xfrm rot="16440000">
                <a:off x="1479550" y="2265363"/>
                <a:ext cx="236538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2" name="Rectangle 98"/>
              <p:cNvSpPr>
                <a:spLocks noChangeArrowheads="1"/>
              </p:cNvSpPr>
              <p:nvPr/>
            </p:nvSpPr>
            <p:spPr bwMode="auto">
              <a:xfrm rot="16620000">
                <a:off x="1473200" y="2155826"/>
                <a:ext cx="27305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a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3" name="Rectangle 99"/>
              <p:cNvSpPr>
                <a:spLocks noChangeArrowheads="1"/>
              </p:cNvSpPr>
              <p:nvPr/>
            </p:nvSpPr>
            <p:spPr bwMode="auto">
              <a:xfrm rot="16740000">
                <a:off x="1512888" y="2046288"/>
                <a:ext cx="23495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4" name="Rectangle 100"/>
              <p:cNvSpPr>
                <a:spLocks noChangeArrowheads="1"/>
              </p:cNvSpPr>
              <p:nvPr/>
            </p:nvSpPr>
            <p:spPr bwMode="auto">
              <a:xfrm rot="17100000">
                <a:off x="1519238" y="1927226"/>
                <a:ext cx="28575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o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5" name="Rectangle 101"/>
              <p:cNvSpPr>
                <a:spLocks noChangeArrowheads="1"/>
              </p:cNvSpPr>
              <p:nvPr/>
            </p:nvSpPr>
            <p:spPr bwMode="auto">
              <a:xfrm rot="17280000">
                <a:off x="1579563" y="1811338"/>
                <a:ext cx="236538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6" name="Rectangle 102"/>
              <p:cNvSpPr>
                <a:spLocks noChangeArrowheads="1"/>
              </p:cNvSpPr>
              <p:nvPr/>
            </p:nvSpPr>
            <p:spPr bwMode="auto">
              <a:xfrm rot="17400000">
                <a:off x="1603375" y="1704976"/>
                <a:ext cx="268288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y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7" name="Rectangle 103"/>
              <p:cNvSpPr>
                <a:spLocks noChangeArrowheads="1"/>
              </p:cNvSpPr>
              <p:nvPr/>
            </p:nvSpPr>
            <p:spPr bwMode="auto">
              <a:xfrm rot="17520000">
                <a:off x="1674813" y="1617663"/>
                <a:ext cx="20161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" name="Rectangle 104"/>
              <p:cNvSpPr>
                <a:spLocks noChangeArrowheads="1"/>
              </p:cNvSpPr>
              <p:nvPr/>
            </p:nvSpPr>
            <p:spPr bwMode="auto">
              <a:xfrm rot="17700000">
                <a:off x="1685925" y="1531938"/>
                <a:ext cx="268288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9" name="Rectangle 105"/>
              <p:cNvSpPr>
                <a:spLocks noChangeArrowheads="1"/>
              </p:cNvSpPr>
              <p:nvPr/>
            </p:nvSpPr>
            <p:spPr bwMode="auto">
              <a:xfrm rot="18060000">
                <a:off x="1760538" y="1427163"/>
                <a:ext cx="25241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0" name="Rectangle 106"/>
              <p:cNvSpPr>
                <a:spLocks noChangeArrowheads="1"/>
              </p:cNvSpPr>
              <p:nvPr/>
            </p:nvSpPr>
            <p:spPr bwMode="auto">
              <a:xfrm rot="18240000">
                <a:off x="1835150" y="1350963"/>
                <a:ext cx="20796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i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1" name="Rectangle 107"/>
              <p:cNvSpPr>
                <a:spLocks noChangeArrowheads="1"/>
              </p:cNvSpPr>
              <p:nvPr/>
            </p:nvSpPr>
            <p:spPr bwMode="auto">
              <a:xfrm rot="18420000">
                <a:off x="1865313" y="1271588"/>
                <a:ext cx="276225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2" name="Rectangle 108"/>
              <p:cNvSpPr>
                <a:spLocks noChangeArrowheads="1"/>
              </p:cNvSpPr>
              <p:nvPr/>
            </p:nvSpPr>
            <p:spPr bwMode="auto">
              <a:xfrm rot="18600000">
                <a:off x="1951038" y="1163638"/>
                <a:ext cx="28416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3" name="Rectangle 109"/>
              <p:cNvSpPr>
                <a:spLocks noChangeArrowheads="1"/>
              </p:cNvSpPr>
              <p:nvPr/>
            </p:nvSpPr>
            <p:spPr bwMode="auto">
              <a:xfrm rot="18960000">
                <a:off x="2063750" y="1071563"/>
                <a:ext cx="25241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4" name="Rectangle 110"/>
              <p:cNvSpPr>
                <a:spLocks noChangeArrowheads="1"/>
              </p:cNvSpPr>
              <p:nvPr/>
            </p:nvSpPr>
            <p:spPr bwMode="auto">
              <a:xfrm rot="19140000">
                <a:off x="2149475" y="990601"/>
                <a:ext cx="276225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oup 133"/>
            <p:cNvGrpSpPr/>
            <p:nvPr/>
          </p:nvGrpSpPr>
          <p:grpSpPr>
            <a:xfrm>
              <a:off x="3042619" y="3458183"/>
              <a:ext cx="2208213" cy="1882775"/>
              <a:chOff x="1588" y="3959225"/>
              <a:chExt cx="2208213" cy="1882775"/>
            </a:xfrm>
          </p:grpSpPr>
          <p:sp>
            <p:nvSpPr>
              <p:cNvPr id="1138" name="Freeform 114"/>
              <p:cNvSpPr>
                <a:spLocks/>
              </p:cNvSpPr>
              <p:nvPr/>
            </p:nvSpPr>
            <p:spPr bwMode="auto">
              <a:xfrm>
                <a:off x="1588" y="3959225"/>
                <a:ext cx="2208213" cy="1882775"/>
              </a:xfrm>
              <a:custGeom>
                <a:avLst/>
                <a:gdLst/>
                <a:ahLst/>
                <a:cxnLst>
                  <a:cxn ang="0">
                    <a:pos x="3920" y="3549"/>
                  </a:cxn>
                  <a:cxn ang="0">
                    <a:pos x="3454" y="3497"/>
                  </a:cxn>
                  <a:cxn ang="0">
                    <a:pos x="3021" y="3402"/>
                  </a:cxn>
                  <a:cxn ang="0">
                    <a:pos x="2618" y="3270"/>
                  </a:cxn>
                  <a:cxn ang="0">
                    <a:pos x="2246" y="3105"/>
                  </a:cxn>
                  <a:cxn ang="0">
                    <a:pos x="1903" y="2914"/>
                  </a:cxn>
                  <a:cxn ang="0">
                    <a:pos x="1590" y="2701"/>
                  </a:cxn>
                  <a:cxn ang="0">
                    <a:pos x="1306" y="2469"/>
                  </a:cxn>
                  <a:cxn ang="0">
                    <a:pos x="1051" y="2227"/>
                  </a:cxn>
                  <a:cxn ang="0">
                    <a:pos x="824" y="1976"/>
                  </a:cxn>
                  <a:cxn ang="0">
                    <a:pos x="624" y="1724"/>
                  </a:cxn>
                  <a:cxn ang="0">
                    <a:pos x="452" y="1476"/>
                  </a:cxn>
                  <a:cxn ang="0">
                    <a:pos x="307" y="1236"/>
                  </a:cxn>
                  <a:cxn ang="0">
                    <a:pos x="187" y="1010"/>
                  </a:cxn>
                  <a:cxn ang="0">
                    <a:pos x="93" y="800"/>
                  </a:cxn>
                  <a:cxn ang="0">
                    <a:pos x="25" y="616"/>
                  </a:cxn>
                  <a:cxn ang="0">
                    <a:pos x="1593" y="0"/>
                  </a:cxn>
                  <a:cxn ang="0">
                    <a:pos x="1680" y="195"/>
                  </a:cxn>
                  <a:cxn ang="0">
                    <a:pos x="1775" y="383"/>
                  </a:cxn>
                  <a:cxn ang="0">
                    <a:pos x="1878" y="563"/>
                  </a:cxn>
                  <a:cxn ang="0">
                    <a:pos x="1992" y="732"/>
                  </a:cxn>
                  <a:cxn ang="0">
                    <a:pos x="2116" y="892"/>
                  </a:cxn>
                  <a:cxn ang="0">
                    <a:pos x="2249" y="1041"/>
                  </a:cxn>
                  <a:cxn ang="0">
                    <a:pos x="2392" y="1180"/>
                  </a:cxn>
                  <a:cxn ang="0">
                    <a:pos x="2546" y="1308"/>
                  </a:cxn>
                  <a:cxn ang="0">
                    <a:pos x="2710" y="1423"/>
                  </a:cxn>
                  <a:cxn ang="0">
                    <a:pos x="2885" y="1527"/>
                  </a:cxn>
                  <a:cxn ang="0">
                    <a:pos x="3072" y="1619"/>
                  </a:cxn>
                  <a:cxn ang="0">
                    <a:pos x="3268" y="1697"/>
                  </a:cxn>
                  <a:cxn ang="0">
                    <a:pos x="3478" y="1762"/>
                  </a:cxn>
                  <a:cxn ang="0">
                    <a:pos x="3698" y="1813"/>
                  </a:cxn>
                  <a:cxn ang="0">
                    <a:pos x="3930" y="1849"/>
                  </a:cxn>
                  <a:cxn ang="0">
                    <a:pos x="4174" y="1870"/>
                  </a:cxn>
                </a:cxnLst>
                <a:rect l="0" t="0" r="r" b="b"/>
                <a:pathLst>
                  <a:path w="4174" h="3558">
                    <a:moveTo>
                      <a:pt x="4164" y="3558"/>
                    </a:moveTo>
                    <a:lnTo>
                      <a:pt x="3920" y="3549"/>
                    </a:lnTo>
                    <a:lnTo>
                      <a:pt x="3683" y="3529"/>
                    </a:lnTo>
                    <a:lnTo>
                      <a:pt x="3454" y="3497"/>
                    </a:lnTo>
                    <a:lnTo>
                      <a:pt x="3234" y="3454"/>
                    </a:lnTo>
                    <a:lnTo>
                      <a:pt x="3021" y="3402"/>
                    </a:lnTo>
                    <a:lnTo>
                      <a:pt x="2816" y="3341"/>
                    </a:lnTo>
                    <a:lnTo>
                      <a:pt x="2618" y="3270"/>
                    </a:lnTo>
                    <a:lnTo>
                      <a:pt x="2428" y="3192"/>
                    </a:lnTo>
                    <a:lnTo>
                      <a:pt x="2246" y="3105"/>
                    </a:lnTo>
                    <a:lnTo>
                      <a:pt x="2071" y="3013"/>
                    </a:lnTo>
                    <a:lnTo>
                      <a:pt x="1903" y="2914"/>
                    </a:lnTo>
                    <a:lnTo>
                      <a:pt x="1743" y="2810"/>
                    </a:lnTo>
                    <a:lnTo>
                      <a:pt x="1590" y="2701"/>
                    </a:lnTo>
                    <a:lnTo>
                      <a:pt x="1445" y="2586"/>
                    </a:lnTo>
                    <a:lnTo>
                      <a:pt x="1306" y="2469"/>
                    </a:lnTo>
                    <a:lnTo>
                      <a:pt x="1175" y="2349"/>
                    </a:lnTo>
                    <a:lnTo>
                      <a:pt x="1051" y="2227"/>
                    </a:lnTo>
                    <a:lnTo>
                      <a:pt x="934" y="2102"/>
                    </a:lnTo>
                    <a:lnTo>
                      <a:pt x="824" y="1976"/>
                    </a:lnTo>
                    <a:lnTo>
                      <a:pt x="721" y="1851"/>
                    </a:lnTo>
                    <a:lnTo>
                      <a:pt x="624" y="1724"/>
                    </a:lnTo>
                    <a:lnTo>
                      <a:pt x="535" y="1600"/>
                    </a:lnTo>
                    <a:lnTo>
                      <a:pt x="452" y="1476"/>
                    </a:lnTo>
                    <a:lnTo>
                      <a:pt x="376" y="1355"/>
                    </a:lnTo>
                    <a:lnTo>
                      <a:pt x="307" y="1236"/>
                    </a:lnTo>
                    <a:lnTo>
                      <a:pt x="243" y="1121"/>
                    </a:lnTo>
                    <a:lnTo>
                      <a:pt x="187" y="1010"/>
                    </a:lnTo>
                    <a:lnTo>
                      <a:pt x="137" y="903"/>
                    </a:lnTo>
                    <a:lnTo>
                      <a:pt x="93" y="800"/>
                    </a:lnTo>
                    <a:lnTo>
                      <a:pt x="55" y="705"/>
                    </a:lnTo>
                    <a:lnTo>
                      <a:pt x="25" y="616"/>
                    </a:lnTo>
                    <a:lnTo>
                      <a:pt x="0" y="533"/>
                    </a:lnTo>
                    <a:lnTo>
                      <a:pt x="1593" y="0"/>
                    </a:lnTo>
                    <a:lnTo>
                      <a:pt x="1635" y="98"/>
                    </a:lnTo>
                    <a:lnTo>
                      <a:pt x="1680" y="195"/>
                    </a:lnTo>
                    <a:lnTo>
                      <a:pt x="1726" y="290"/>
                    </a:lnTo>
                    <a:lnTo>
                      <a:pt x="1775" y="383"/>
                    </a:lnTo>
                    <a:lnTo>
                      <a:pt x="1825" y="474"/>
                    </a:lnTo>
                    <a:lnTo>
                      <a:pt x="1878" y="563"/>
                    </a:lnTo>
                    <a:lnTo>
                      <a:pt x="1935" y="648"/>
                    </a:lnTo>
                    <a:lnTo>
                      <a:pt x="1992" y="732"/>
                    </a:lnTo>
                    <a:lnTo>
                      <a:pt x="2052" y="813"/>
                    </a:lnTo>
                    <a:lnTo>
                      <a:pt x="2116" y="892"/>
                    </a:lnTo>
                    <a:lnTo>
                      <a:pt x="2181" y="968"/>
                    </a:lnTo>
                    <a:lnTo>
                      <a:pt x="2249" y="1041"/>
                    </a:lnTo>
                    <a:lnTo>
                      <a:pt x="2319" y="1112"/>
                    </a:lnTo>
                    <a:lnTo>
                      <a:pt x="2392" y="1180"/>
                    </a:lnTo>
                    <a:lnTo>
                      <a:pt x="2468" y="1245"/>
                    </a:lnTo>
                    <a:lnTo>
                      <a:pt x="2546" y="1308"/>
                    </a:lnTo>
                    <a:lnTo>
                      <a:pt x="2627" y="1367"/>
                    </a:lnTo>
                    <a:lnTo>
                      <a:pt x="2710" y="1423"/>
                    </a:lnTo>
                    <a:lnTo>
                      <a:pt x="2796" y="1477"/>
                    </a:lnTo>
                    <a:lnTo>
                      <a:pt x="2885" y="1527"/>
                    </a:lnTo>
                    <a:lnTo>
                      <a:pt x="2977" y="1574"/>
                    </a:lnTo>
                    <a:lnTo>
                      <a:pt x="3072" y="1619"/>
                    </a:lnTo>
                    <a:lnTo>
                      <a:pt x="3169" y="1660"/>
                    </a:lnTo>
                    <a:lnTo>
                      <a:pt x="3268" y="1697"/>
                    </a:lnTo>
                    <a:lnTo>
                      <a:pt x="3372" y="1731"/>
                    </a:lnTo>
                    <a:lnTo>
                      <a:pt x="3478" y="1762"/>
                    </a:lnTo>
                    <a:lnTo>
                      <a:pt x="3586" y="1789"/>
                    </a:lnTo>
                    <a:lnTo>
                      <a:pt x="3698" y="1813"/>
                    </a:lnTo>
                    <a:lnTo>
                      <a:pt x="3813" y="1832"/>
                    </a:lnTo>
                    <a:lnTo>
                      <a:pt x="3930" y="1849"/>
                    </a:lnTo>
                    <a:lnTo>
                      <a:pt x="4051" y="1862"/>
                    </a:lnTo>
                    <a:lnTo>
                      <a:pt x="4174" y="1870"/>
                    </a:lnTo>
                    <a:lnTo>
                      <a:pt x="4164" y="3558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  <a:alpha val="50000"/>
                </a:schemeClr>
              </a:solidFill>
              <a:ln w="1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9" name="Rectangle 115"/>
              <p:cNvSpPr>
                <a:spLocks noChangeArrowheads="1"/>
              </p:cNvSpPr>
              <p:nvPr/>
            </p:nvSpPr>
            <p:spPr bwMode="auto">
              <a:xfrm rot="11700000">
                <a:off x="1524000" y="5060950"/>
                <a:ext cx="27146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0" name="Rectangle 116"/>
              <p:cNvSpPr>
                <a:spLocks noChangeArrowheads="1"/>
              </p:cNvSpPr>
              <p:nvPr/>
            </p:nvSpPr>
            <p:spPr bwMode="auto">
              <a:xfrm rot="11880000">
                <a:off x="1385888" y="5018088"/>
                <a:ext cx="28416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p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1" name="Rectangle 117"/>
              <p:cNvSpPr>
                <a:spLocks noChangeArrowheads="1"/>
              </p:cNvSpPr>
              <p:nvPr/>
            </p:nvSpPr>
            <p:spPr bwMode="auto">
              <a:xfrm rot="12180000">
                <a:off x="1322388" y="4978400"/>
                <a:ext cx="20796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i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2" name="Rectangle 118"/>
              <p:cNvSpPr>
                <a:spLocks noChangeArrowheads="1"/>
              </p:cNvSpPr>
              <p:nvPr/>
            </p:nvSpPr>
            <p:spPr bwMode="auto">
              <a:xfrm rot="12360000">
                <a:off x="1189038" y="4930775"/>
                <a:ext cx="28416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3" name="Rectangle 119"/>
              <p:cNvSpPr>
                <a:spLocks noChangeArrowheads="1"/>
              </p:cNvSpPr>
              <p:nvPr/>
            </p:nvSpPr>
            <p:spPr bwMode="auto">
              <a:xfrm rot="12540000">
                <a:off x="1066800" y="4862513"/>
                <a:ext cx="276225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4" name="Rectangle 120"/>
              <p:cNvSpPr>
                <a:spLocks noChangeArrowheads="1"/>
              </p:cNvSpPr>
              <p:nvPr/>
            </p:nvSpPr>
            <p:spPr bwMode="auto">
              <a:xfrm rot="12900000">
                <a:off x="879475" y="4757738"/>
                <a:ext cx="358775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m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5" name="Rectangle 121"/>
              <p:cNvSpPr>
                <a:spLocks noChangeArrowheads="1"/>
              </p:cNvSpPr>
              <p:nvPr/>
            </p:nvSpPr>
            <p:spPr bwMode="auto">
              <a:xfrm rot="13200000">
                <a:off x="839788" y="4667250"/>
                <a:ext cx="20796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i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6" name="Rectangle 122"/>
              <p:cNvSpPr>
                <a:spLocks noChangeArrowheads="1"/>
              </p:cNvSpPr>
              <p:nvPr/>
            </p:nvSpPr>
            <p:spPr bwMode="auto">
              <a:xfrm rot="13380000">
                <a:off x="723900" y="4591050"/>
                <a:ext cx="28575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o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" name="Rectangle 123"/>
              <p:cNvSpPr>
                <a:spLocks noChangeArrowheads="1"/>
              </p:cNvSpPr>
              <p:nvPr/>
            </p:nvSpPr>
            <p:spPr bwMode="auto">
              <a:xfrm rot="13560000">
                <a:off x="688975" y="4513263"/>
                <a:ext cx="20796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l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8" name="Rectangle 124"/>
              <p:cNvSpPr>
                <a:spLocks noChangeArrowheads="1"/>
              </p:cNvSpPr>
              <p:nvPr/>
            </p:nvSpPr>
            <p:spPr bwMode="auto">
              <a:xfrm rot="13740000">
                <a:off x="582613" y="4432300"/>
                <a:ext cx="28575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o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9" name="Rectangle 125"/>
              <p:cNvSpPr>
                <a:spLocks noChangeArrowheads="1"/>
              </p:cNvSpPr>
              <p:nvPr/>
            </p:nvSpPr>
            <p:spPr bwMode="auto">
              <a:xfrm rot="14040000">
                <a:off x="506413" y="4318000"/>
                <a:ext cx="268288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g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0" name="Rectangle 126"/>
              <p:cNvSpPr>
                <a:spLocks noChangeArrowheads="1"/>
              </p:cNvSpPr>
              <p:nvPr/>
            </p:nvSpPr>
            <p:spPr bwMode="auto">
              <a:xfrm rot="14220000">
                <a:off x="441325" y="4208463"/>
                <a:ext cx="268288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y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 153"/>
            <p:cNvGrpSpPr/>
            <p:nvPr/>
          </p:nvGrpSpPr>
          <p:grpSpPr>
            <a:xfrm>
              <a:off x="6072289" y="1144622"/>
              <a:ext cx="1474788" cy="2589213"/>
              <a:chOff x="7667625" y="1981200"/>
              <a:chExt cx="1474788" cy="2589213"/>
            </a:xfrm>
          </p:grpSpPr>
          <p:sp>
            <p:nvSpPr>
              <p:cNvPr id="1154" name="Freeform 130"/>
              <p:cNvSpPr>
                <a:spLocks/>
              </p:cNvSpPr>
              <p:nvPr/>
            </p:nvSpPr>
            <p:spPr bwMode="auto">
              <a:xfrm>
                <a:off x="7667625" y="1981200"/>
                <a:ext cx="1474788" cy="2589213"/>
              </a:xfrm>
              <a:custGeom>
                <a:avLst/>
                <a:gdLst/>
                <a:ahLst/>
                <a:cxnLst>
                  <a:cxn ang="0">
                    <a:pos x="1194" y="150"/>
                  </a:cxn>
                  <a:cxn ang="0">
                    <a:pos x="1539" y="466"/>
                  </a:cxn>
                  <a:cxn ang="0">
                    <a:pos x="1834" y="798"/>
                  </a:cxn>
                  <a:cxn ang="0">
                    <a:pos x="2083" y="1141"/>
                  </a:cxn>
                  <a:cxn ang="0">
                    <a:pos x="2287" y="1493"/>
                  </a:cxn>
                  <a:cxn ang="0">
                    <a:pos x="2451" y="1850"/>
                  </a:cxn>
                  <a:cxn ang="0">
                    <a:pos x="2578" y="2206"/>
                  </a:cxn>
                  <a:cxn ang="0">
                    <a:pos x="2672" y="2560"/>
                  </a:cxn>
                  <a:cxn ang="0">
                    <a:pos x="2736" y="2907"/>
                  </a:cxn>
                  <a:cxn ang="0">
                    <a:pos x="2773" y="3242"/>
                  </a:cxn>
                  <a:cxn ang="0">
                    <a:pos x="2787" y="3563"/>
                  </a:cxn>
                  <a:cxn ang="0">
                    <a:pos x="2780" y="3865"/>
                  </a:cxn>
                  <a:cxn ang="0">
                    <a:pos x="2757" y="4145"/>
                  </a:cxn>
                  <a:cxn ang="0">
                    <a:pos x="2720" y="4399"/>
                  </a:cxn>
                  <a:cxn ang="0">
                    <a:pos x="2673" y="4622"/>
                  </a:cxn>
                  <a:cxn ang="0">
                    <a:pos x="2619" y="4812"/>
                  </a:cxn>
                  <a:cxn ang="0">
                    <a:pos x="989" y="4389"/>
                  </a:cxn>
                  <a:cxn ang="0">
                    <a:pos x="1034" y="4180"/>
                  </a:cxn>
                  <a:cxn ang="0">
                    <a:pos x="1067" y="3972"/>
                  </a:cxn>
                  <a:cxn ang="0">
                    <a:pos x="1089" y="3766"/>
                  </a:cxn>
                  <a:cxn ang="0">
                    <a:pos x="1097" y="3562"/>
                  </a:cxn>
                  <a:cxn ang="0">
                    <a:pos x="1090" y="3361"/>
                  </a:cxn>
                  <a:cxn ang="0">
                    <a:pos x="1071" y="3161"/>
                  </a:cxn>
                  <a:cxn ang="0">
                    <a:pos x="1036" y="2965"/>
                  </a:cxn>
                  <a:cxn ang="0">
                    <a:pos x="986" y="2772"/>
                  </a:cxn>
                  <a:cxn ang="0">
                    <a:pos x="923" y="2581"/>
                  </a:cxn>
                  <a:cxn ang="0">
                    <a:pos x="842" y="2394"/>
                  </a:cxn>
                  <a:cxn ang="0">
                    <a:pos x="745" y="2211"/>
                  </a:cxn>
                  <a:cxn ang="0">
                    <a:pos x="631" y="2032"/>
                  </a:cxn>
                  <a:cxn ang="0">
                    <a:pos x="500" y="1856"/>
                  </a:cxn>
                  <a:cxn ang="0">
                    <a:pos x="351" y="1685"/>
                  </a:cxn>
                  <a:cxn ang="0">
                    <a:pos x="185" y="1520"/>
                  </a:cxn>
                  <a:cxn ang="0">
                    <a:pos x="0" y="1359"/>
                  </a:cxn>
                </a:cxnLst>
                <a:rect l="0" t="0" r="r" b="b"/>
                <a:pathLst>
                  <a:path w="2787" h="4894">
                    <a:moveTo>
                      <a:pt x="1001" y="0"/>
                    </a:moveTo>
                    <a:lnTo>
                      <a:pt x="1194" y="150"/>
                    </a:lnTo>
                    <a:lnTo>
                      <a:pt x="1373" y="305"/>
                    </a:lnTo>
                    <a:lnTo>
                      <a:pt x="1539" y="466"/>
                    </a:lnTo>
                    <a:lnTo>
                      <a:pt x="1693" y="630"/>
                    </a:lnTo>
                    <a:lnTo>
                      <a:pt x="1834" y="798"/>
                    </a:lnTo>
                    <a:lnTo>
                      <a:pt x="1964" y="968"/>
                    </a:lnTo>
                    <a:lnTo>
                      <a:pt x="2083" y="1141"/>
                    </a:lnTo>
                    <a:lnTo>
                      <a:pt x="2190" y="1316"/>
                    </a:lnTo>
                    <a:lnTo>
                      <a:pt x="2287" y="1493"/>
                    </a:lnTo>
                    <a:lnTo>
                      <a:pt x="2374" y="1671"/>
                    </a:lnTo>
                    <a:lnTo>
                      <a:pt x="2451" y="1850"/>
                    </a:lnTo>
                    <a:lnTo>
                      <a:pt x="2519" y="2028"/>
                    </a:lnTo>
                    <a:lnTo>
                      <a:pt x="2578" y="2206"/>
                    </a:lnTo>
                    <a:lnTo>
                      <a:pt x="2629" y="2384"/>
                    </a:lnTo>
                    <a:lnTo>
                      <a:pt x="2672" y="2560"/>
                    </a:lnTo>
                    <a:lnTo>
                      <a:pt x="2708" y="2734"/>
                    </a:lnTo>
                    <a:lnTo>
                      <a:pt x="2736" y="2907"/>
                    </a:lnTo>
                    <a:lnTo>
                      <a:pt x="2758" y="3076"/>
                    </a:lnTo>
                    <a:lnTo>
                      <a:pt x="2773" y="3242"/>
                    </a:lnTo>
                    <a:lnTo>
                      <a:pt x="2783" y="3404"/>
                    </a:lnTo>
                    <a:lnTo>
                      <a:pt x="2787" y="3563"/>
                    </a:lnTo>
                    <a:lnTo>
                      <a:pt x="2786" y="3716"/>
                    </a:lnTo>
                    <a:lnTo>
                      <a:pt x="2780" y="3865"/>
                    </a:lnTo>
                    <a:lnTo>
                      <a:pt x="2771" y="4008"/>
                    </a:lnTo>
                    <a:lnTo>
                      <a:pt x="2757" y="4145"/>
                    </a:lnTo>
                    <a:lnTo>
                      <a:pt x="2739" y="4276"/>
                    </a:lnTo>
                    <a:lnTo>
                      <a:pt x="2720" y="4399"/>
                    </a:lnTo>
                    <a:lnTo>
                      <a:pt x="2697" y="4514"/>
                    </a:lnTo>
                    <a:lnTo>
                      <a:pt x="2673" y="4622"/>
                    </a:lnTo>
                    <a:lnTo>
                      <a:pt x="2648" y="4723"/>
                    </a:lnTo>
                    <a:lnTo>
                      <a:pt x="2619" y="4812"/>
                    </a:lnTo>
                    <a:lnTo>
                      <a:pt x="2591" y="4894"/>
                    </a:lnTo>
                    <a:lnTo>
                      <a:pt x="989" y="4389"/>
                    </a:lnTo>
                    <a:lnTo>
                      <a:pt x="1013" y="4284"/>
                    </a:lnTo>
                    <a:lnTo>
                      <a:pt x="1034" y="4180"/>
                    </a:lnTo>
                    <a:lnTo>
                      <a:pt x="1052" y="4076"/>
                    </a:lnTo>
                    <a:lnTo>
                      <a:pt x="1067" y="3972"/>
                    </a:lnTo>
                    <a:lnTo>
                      <a:pt x="1079" y="3869"/>
                    </a:lnTo>
                    <a:lnTo>
                      <a:pt x="1089" y="3766"/>
                    </a:lnTo>
                    <a:lnTo>
                      <a:pt x="1094" y="3665"/>
                    </a:lnTo>
                    <a:lnTo>
                      <a:pt x="1097" y="3562"/>
                    </a:lnTo>
                    <a:lnTo>
                      <a:pt x="1096" y="3462"/>
                    </a:lnTo>
                    <a:lnTo>
                      <a:pt x="1090" y="3361"/>
                    </a:lnTo>
                    <a:lnTo>
                      <a:pt x="1083" y="3261"/>
                    </a:lnTo>
                    <a:lnTo>
                      <a:pt x="1071" y="3161"/>
                    </a:lnTo>
                    <a:lnTo>
                      <a:pt x="1056" y="3063"/>
                    </a:lnTo>
                    <a:lnTo>
                      <a:pt x="1036" y="2965"/>
                    </a:lnTo>
                    <a:lnTo>
                      <a:pt x="1013" y="2868"/>
                    </a:lnTo>
                    <a:lnTo>
                      <a:pt x="986" y="2772"/>
                    </a:lnTo>
                    <a:lnTo>
                      <a:pt x="956" y="2676"/>
                    </a:lnTo>
                    <a:lnTo>
                      <a:pt x="923" y="2581"/>
                    </a:lnTo>
                    <a:lnTo>
                      <a:pt x="884" y="2487"/>
                    </a:lnTo>
                    <a:lnTo>
                      <a:pt x="842" y="2394"/>
                    </a:lnTo>
                    <a:lnTo>
                      <a:pt x="795" y="2302"/>
                    </a:lnTo>
                    <a:lnTo>
                      <a:pt x="745" y="2211"/>
                    </a:lnTo>
                    <a:lnTo>
                      <a:pt x="691" y="2121"/>
                    </a:lnTo>
                    <a:lnTo>
                      <a:pt x="631" y="2032"/>
                    </a:lnTo>
                    <a:lnTo>
                      <a:pt x="569" y="1943"/>
                    </a:lnTo>
                    <a:lnTo>
                      <a:pt x="500" y="1856"/>
                    </a:lnTo>
                    <a:lnTo>
                      <a:pt x="428" y="1771"/>
                    </a:lnTo>
                    <a:lnTo>
                      <a:pt x="351" y="1685"/>
                    </a:lnTo>
                    <a:lnTo>
                      <a:pt x="270" y="1602"/>
                    </a:lnTo>
                    <a:lnTo>
                      <a:pt x="185" y="1520"/>
                    </a:lnTo>
                    <a:lnTo>
                      <a:pt x="94" y="1439"/>
                    </a:lnTo>
                    <a:lnTo>
                      <a:pt x="0" y="1359"/>
                    </a:lnTo>
                    <a:lnTo>
                      <a:pt x="1001" y="0"/>
                    </a:lnTo>
                  </a:path>
                </a:pathLst>
              </a:cu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1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5" name="Rectangle 131"/>
              <p:cNvSpPr>
                <a:spLocks noChangeArrowheads="1"/>
              </p:cNvSpPr>
              <p:nvPr/>
            </p:nvSpPr>
            <p:spPr bwMode="auto">
              <a:xfrm rot="2520000">
                <a:off x="8032750" y="2257425"/>
                <a:ext cx="282575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6" name="Rectangle 132"/>
              <p:cNvSpPr>
                <a:spLocks noChangeArrowheads="1"/>
              </p:cNvSpPr>
              <p:nvPr/>
            </p:nvSpPr>
            <p:spPr bwMode="auto">
              <a:xfrm rot="2820000">
                <a:off x="8134350" y="2365375"/>
                <a:ext cx="28575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o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" name="Rectangle 133"/>
              <p:cNvSpPr>
                <a:spLocks noChangeArrowheads="1"/>
              </p:cNvSpPr>
              <p:nvPr/>
            </p:nvSpPr>
            <p:spPr bwMode="auto">
              <a:xfrm rot="3180000">
                <a:off x="8212138" y="2511425"/>
                <a:ext cx="358775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m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8" name="Rectangle 134"/>
              <p:cNvSpPr>
                <a:spLocks noChangeArrowheads="1"/>
              </p:cNvSpPr>
              <p:nvPr/>
            </p:nvSpPr>
            <p:spPr bwMode="auto">
              <a:xfrm rot="3480000">
                <a:off x="8332788" y="2695575"/>
                <a:ext cx="358775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m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9" name="Rectangle 135"/>
              <p:cNvSpPr>
                <a:spLocks noChangeArrowheads="1"/>
              </p:cNvSpPr>
              <p:nvPr/>
            </p:nvSpPr>
            <p:spPr bwMode="auto">
              <a:xfrm rot="3840000">
                <a:off x="8448675" y="2865438"/>
                <a:ext cx="28416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u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0" name="Rectangle 136"/>
              <p:cNvSpPr>
                <a:spLocks noChangeArrowheads="1"/>
              </p:cNvSpPr>
              <p:nvPr/>
            </p:nvSpPr>
            <p:spPr bwMode="auto">
              <a:xfrm rot="4200000">
                <a:off x="8499475" y="3005138"/>
                <a:ext cx="28416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1" name="Rectangle 137"/>
              <p:cNvSpPr>
                <a:spLocks noChangeArrowheads="1"/>
              </p:cNvSpPr>
              <p:nvPr/>
            </p:nvSpPr>
            <p:spPr bwMode="auto">
              <a:xfrm rot="4320000">
                <a:off x="8567738" y="3108325"/>
                <a:ext cx="20796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i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2" name="Rectangle 138"/>
              <p:cNvSpPr>
                <a:spLocks noChangeArrowheads="1"/>
              </p:cNvSpPr>
              <p:nvPr/>
            </p:nvSpPr>
            <p:spPr bwMode="auto">
              <a:xfrm rot="4500000">
                <a:off x="8574088" y="3187700"/>
                <a:ext cx="23495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3" name="Rectangle 139"/>
              <p:cNvSpPr>
                <a:spLocks noChangeArrowheads="1"/>
              </p:cNvSpPr>
              <p:nvPr/>
            </p:nvSpPr>
            <p:spPr bwMode="auto">
              <a:xfrm rot="4680000">
                <a:off x="8578850" y="3297238"/>
                <a:ext cx="268288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y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4" name="Rectangle 140"/>
              <p:cNvSpPr>
                <a:spLocks noChangeArrowheads="1"/>
              </p:cNvSpPr>
              <p:nvPr/>
            </p:nvSpPr>
            <p:spPr bwMode="auto">
              <a:xfrm rot="4860000">
                <a:off x="8624888" y="3394075"/>
                <a:ext cx="20161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5" name="Rectangle 141"/>
              <p:cNvSpPr>
                <a:spLocks noChangeArrowheads="1"/>
              </p:cNvSpPr>
              <p:nvPr/>
            </p:nvSpPr>
            <p:spPr bwMode="auto">
              <a:xfrm rot="5040000">
                <a:off x="8588375" y="3500438"/>
                <a:ext cx="29051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6" name="Rectangle 142"/>
              <p:cNvSpPr>
                <a:spLocks noChangeArrowheads="1"/>
              </p:cNvSpPr>
              <p:nvPr/>
            </p:nvSpPr>
            <p:spPr bwMode="auto">
              <a:xfrm rot="5340000">
                <a:off x="8596313" y="3646488"/>
                <a:ext cx="27305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a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7" name="Rectangle 143"/>
              <p:cNvSpPr>
                <a:spLocks noChangeArrowheads="1"/>
              </p:cNvSpPr>
              <p:nvPr/>
            </p:nvSpPr>
            <p:spPr bwMode="auto">
              <a:xfrm rot="5520000">
                <a:off x="8599488" y="3765550"/>
                <a:ext cx="24765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8" name="Rectangle 144"/>
              <p:cNvSpPr>
                <a:spLocks noChangeArrowheads="1"/>
              </p:cNvSpPr>
              <p:nvPr/>
            </p:nvSpPr>
            <p:spPr bwMode="auto">
              <a:xfrm rot="5700000">
                <a:off x="8570913" y="3887788"/>
                <a:ext cx="276225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9" name="Rectangle 145"/>
              <p:cNvSpPr>
                <a:spLocks noChangeArrowheads="1"/>
              </p:cNvSpPr>
              <p:nvPr/>
            </p:nvSpPr>
            <p:spPr bwMode="auto">
              <a:xfrm rot="6000000">
                <a:off x="8534400" y="4024313"/>
                <a:ext cx="28416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Calibri" pitchFamily="34" charset="0"/>
                    <a:cs typeface="Arial" pitchFamily="34" charset="0"/>
                  </a:rPr>
                  <a:t>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59" name="TextBox 158"/>
          <p:cNvSpPr txBox="1"/>
          <p:nvPr/>
        </p:nvSpPr>
        <p:spPr>
          <a:xfrm>
            <a:off x="3501957" y="2626468"/>
            <a:ext cx="21692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Global Health Network for</a:t>
            </a:r>
          </a:p>
          <a:p>
            <a:pPr algn="ctr"/>
            <a:r>
              <a:rPr lang="en-GB" sz="2400" b="1" dirty="0" smtClean="0"/>
              <a:t> Research Nurses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072494" cy="1428760"/>
          </a:xfrm>
        </p:spPr>
        <p:txBody>
          <a:bodyPr>
            <a:normAutofit fontScale="90000"/>
          </a:bodyPr>
          <a:lstStyle/>
          <a:p>
            <a:r>
              <a:rPr lang="en-GB" i="1" dirty="0" smtClean="0"/>
              <a:t/>
            </a:r>
            <a:br>
              <a:rPr lang="en-GB" i="1" dirty="0" smtClean="0"/>
            </a:br>
            <a:r>
              <a:rPr lang="en-GB" i="1" dirty="0" smtClean="0"/>
              <a:t/>
            </a:r>
            <a:br>
              <a:rPr lang="en-GB" i="1" dirty="0" smtClean="0"/>
            </a:br>
            <a:r>
              <a:rPr lang="en-GB" sz="4000" b="1" i="1" dirty="0" smtClean="0">
                <a:solidFill>
                  <a:srgbClr val="7030A0"/>
                </a:solidFill>
              </a:rPr>
              <a:t>WHAT IS THE GLOBAL RESEARCH </a:t>
            </a:r>
            <a:br>
              <a:rPr lang="en-GB" sz="4000" b="1" i="1" dirty="0" smtClean="0">
                <a:solidFill>
                  <a:srgbClr val="7030A0"/>
                </a:solidFill>
              </a:rPr>
            </a:br>
            <a:r>
              <a:rPr lang="en-GB" sz="4000" b="1" i="1" dirty="0" smtClean="0">
                <a:solidFill>
                  <a:srgbClr val="7030A0"/>
                </a:solidFill>
              </a:rPr>
              <a:t>NURSES’ NETWORK?</a:t>
            </a:r>
            <a:br>
              <a:rPr lang="en-GB" sz="4000" b="1" i="1" dirty="0" smtClean="0">
                <a:solidFill>
                  <a:srgbClr val="7030A0"/>
                </a:solidFill>
              </a:rPr>
            </a:br>
            <a:r>
              <a:rPr lang="en-GB" b="1" i="1" dirty="0" smtClean="0">
                <a:solidFill>
                  <a:srgbClr val="7030A0"/>
                </a:solidFill>
              </a:rPr>
              <a:t/>
            </a:r>
            <a:br>
              <a:rPr lang="en-GB" b="1" i="1" dirty="0" smtClean="0">
                <a:solidFill>
                  <a:srgbClr val="7030A0"/>
                </a:solidFill>
              </a:rPr>
            </a:b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3068960"/>
            <a:ext cx="8215370" cy="3268667"/>
          </a:xfrm>
        </p:spPr>
        <p:txBody>
          <a:bodyPr>
            <a:normAutofit/>
          </a:bodyPr>
          <a:lstStyle/>
          <a:p>
            <a:pPr>
              <a:buSzPct val="50000"/>
              <a:buFont typeface="Webdings" pitchFamily="18" charset="2"/>
              <a:buChar char="ü"/>
            </a:pPr>
            <a:r>
              <a:rPr lang="en-GB" sz="3300" i="1" dirty="0" smtClean="0">
                <a:solidFill>
                  <a:srgbClr val="7030A0"/>
                </a:solidFill>
              </a:rPr>
              <a:t> WHAT YOU TELL US WHAT YOU WANT ...</a:t>
            </a:r>
          </a:p>
          <a:p>
            <a:pPr>
              <a:buSzPct val="50000"/>
              <a:buFont typeface="Webdings" pitchFamily="18" charset="2"/>
              <a:buChar char="ü"/>
            </a:pPr>
            <a:endParaRPr lang="en-GB" sz="3300" i="1" dirty="0" smtClean="0">
              <a:solidFill>
                <a:srgbClr val="7030A0"/>
              </a:solidFill>
            </a:endParaRPr>
          </a:p>
          <a:p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2946229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072494" cy="1428760"/>
          </a:xfrm>
        </p:spPr>
        <p:txBody>
          <a:bodyPr>
            <a:normAutofit fontScale="90000"/>
          </a:bodyPr>
          <a:lstStyle/>
          <a:p>
            <a:r>
              <a:rPr lang="en-GB" i="1" dirty="0" smtClean="0"/>
              <a:t/>
            </a:r>
            <a:br>
              <a:rPr lang="en-GB" i="1" dirty="0" smtClean="0"/>
            </a:br>
            <a:r>
              <a:rPr lang="en-GB" i="1" dirty="0" smtClean="0"/>
              <a:t/>
            </a:r>
            <a:br>
              <a:rPr lang="en-GB" i="1" dirty="0" smtClean="0"/>
            </a:br>
            <a:r>
              <a:rPr lang="en-GB" sz="4000" b="1" i="1" dirty="0" smtClean="0">
                <a:solidFill>
                  <a:srgbClr val="7030A0"/>
                </a:solidFill>
              </a:rPr>
              <a:t>WHAT IS THE GLOBAL RESEARCH </a:t>
            </a:r>
            <a:br>
              <a:rPr lang="en-GB" sz="4000" b="1" i="1" dirty="0" smtClean="0">
                <a:solidFill>
                  <a:srgbClr val="7030A0"/>
                </a:solidFill>
              </a:rPr>
            </a:br>
            <a:r>
              <a:rPr lang="en-GB" sz="4000" b="1" i="1" dirty="0" smtClean="0">
                <a:solidFill>
                  <a:srgbClr val="7030A0"/>
                </a:solidFill>
              </a:rPr>
              <a:t>NURSES’ NETWORK?</a:t>
            </a:r>
            <a:br>
              <a:rPr lang="en-GB" sz="4000" b="1" i="1" dirty="0" smtClean="0">
                <a:solidFill>
                  <a:srgbClr val="7030A0"/>
                </a:solidFill>
              </a:rPr>
            </a:br>
            <a:r>
              <a:rPr lang="en-GB" b="1" i="1" dirty="0" smtClean="0">
                <a:solidFill>
                  <a:srgbClr val="7030A0"/>
                </a:solidFill>
              </a:rPr>
              <a:t/>
            </a:r>
            <a:br>
              <a:rPr lang="en-GB" b="1" i="1" dirty="0" smtClean="0">
                <a:solidFill>
                  <a:srgbClr val="7030A0"/>
                </a:solidFill>
              </a:rPr>
            </a:b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2857496"/>
            <a:ext cx="8215370" cy="3268667"/>
          </a:xfrm>
        </p:spPr>
        <p:txBody>
          <a:bodyPr>
            <a:normAutofit fontScale="85000" lnSpcReduction="20000"/>
          </a:bodyPr>
          <a:lstStyle/>
          <a:p>
            <a:pPr>
              <a:buSzPct val="50000"/>
              <a:buFont typeface="Webdings" pitchFamily="18" charset="2"/>
              <a:buChar char="ü"/>
            </a:pPr>
            <a:r>
              <a:rPr lang="en-GB" sz="3300" i="1" dirty="0" smtClean="0">
                <a:solidFill>
                  <a:srgbClr val="7030A0"/>
                </a:solidFill>
              </a:rPr>
              <a:t> A NETWORK FOR NURSES WHO WANT TO LEARN, DEVELOP, CONTRIBUTE</a:t>
            </a:r>
          </a:p>
          <a:p>
            <a:pPr>
              <a:buSzPct val="50000"/>
              <a:buNone/>
            </a:pPr>
            <a:endParaRPr lang="en-GB" sz="3300" i="1" dirty="0" smtClean="0">
              <a:solidFill>
                <a:srgbClr val="7030A0"/>
              </a:solidFill>
            </a:endParaRPr>
          </a:p>
          <a:p>
            <a:pPr>
              <a:buSzPct val="50000"/>
              <a:buFont typeface="Webdings" pitchFamily="18" charset="2"/>
              <a:buChar char="ü"/>
            </a:pPr>
            <a:r>
              <a:rPr lang="en-GB" sz="3300" i="1" dirty="0">
                <a:solidFill>
                  <a:srgbClr val="7030A0"/>
                </a:solidFill>
              </a:rPr>
              <a:t> </a:t>
            </a:r>
            <a:r>
              <a:rPr lang="en-GB" sz="3300" i="1" dirty="0" smtClean="0">
                <a:solidFill>
                  <a:srgbClr val="7030A0"/>
                </a:solidFill>
              </a:rPr>
              <a:t>A FORUM WITH A CLEAR FOCUS AND SHARED  VALUES</a:t>
            </a:r>
          </a:p>
          <a:p>
            <a:pPr>
              <a:buSzPct val="50000"/>
              <a:buNone/>
            </a:pPr>
            <a:endParaRPr lang="en-GB" sz="3300" i="1" dirty="0" smtClean="0">
              <a:solidFill>
                <a:srgbClr val="7030A0"/>
              </a:solidFill>
            </a:endParaRPr>
          </a:p>
          <a:p>
            <a:pPr>
              <a:buSzPct val="50000"/>
              <a:buFont typeface="Webdings" pitchFamily="18" charset="2"/>
              <a:buChar char="ü"/>
            </a:pPr>
            <a:r>
              <a:rPr lang="en-GB" sz="3300" i="1" dirty="0" smtClean="0">
                <a:solidFill>
                  <a:srgbClr val="7030A0"/>
                </a:solidFill>
              </a:rPr>
              <a:t> A NETWORK WHERE PARTICIPANTS HAVE A VOICE  AND ARE VALUED </a:t>
            </a:r>
          </a:p>
          <a:p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2946229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i="1" dirty="0" smtClean="0"/>
              <a:t/>
            </a:r>
            <a:br>
              <a:rPr lang="en-GB" i="1" dirty="0" smtClean="0"/>
            </a:br>
            <a:r>
              <a:rPr lang="en-GB" i="1" dirty="0" smtClean="0"/>
              <a:t/>
            </a:r>
            <a:br>
              <a:rPr lang="en-GB" i="1" dirty="0" smtClean="0"/>
            </a:br>
            <a:r>
              <a:rPr lang="en-GB" b="1" i="1" dirty="0" smtClean="0">
                <a:solidFill>
                  <a:srgbClr val="7030A0"/>
                </a:solidFill>
              </a:rPr>
              <a:t>WHO IS IT FOR?</a:t>
            </a:r>
            <a:br>
              <a:rPr lang="en-GB" b="1" i="1" dirty="0" smtClean="0">
                <a:solidFill>
                  <a:srgbClr val="7030A0"/>
                </a:solidFill>
              </a:rPr>
            </a:br>
            <a:r>
              <a:rPr lang="en-GB" b="1" i="1" dirty="0" smtClean="0">
                <a:solidFill>
                  <a:srgbClr val="7030A0"/>
                </a:solidFill>
              </a:rPr>
              <a:t/>
            </a:r>
            <a:br>
              <a:rPr lang="en-GB" b="1" i="1" dirty="0" smtClean="0">
                <a:solidFill>
                  <a:srgbClr val="7030A0"/>
                </a:solidFill>
              </a:rPr>
            </a:b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928802"/>
            <a:ext cx="7829576" cy="3768733"/>
          </a:xfrm>
        </p:spPr>
        <p:txBody>
          <a:bodyPr>
            <a:normAutofit fontScale="92500"/>
          </a:bodyPr>
          <a:lstStyle/>
          <a:p>
            <a:pPr>
              <a:buSzPct val="50000"/>
              <a:buFont typeface="Webdings" pitchFamily="18" charset="2"/>
              <a:buChar char="ü"/>
            </a:pPr>
            <a:r>
              <a:rPr lang="en-GB" sz="3500" i="1" dirty="0" smtClean="0">
                <a:solidFill>
                  <a:srgbClr val="7030A0"/>
                </a:solidFill>
              </a:rPr>
              <a:t>NURSES WORKING IN CLINICAL RESEARCH</a:t>
            </a:r>
          </a:p>
          <a:p>
            <a:pPr>
              <a:buSzPct val="50000"/>
              <a:buFont typeface="Webdings" pitchFamily="18" charset="2"/>
              <a:buChar char="ü"/>
            </a:pPr>
            <a:r>
              <a:rPr lang="en-GB" sz="3500" i="1" dirty="0" smtClean="0">
                <a:solidFill>
                  <a:srgbClr val="7030A0"/>
                </a:solidFill>
              </a:rPr>
              <a:t>NURSES RESEARCHING NURSING</a:t>
            </a:r>
          </a:p>
          <a:p>
            <a:pPr>
              <a:buSzPct val="50000"/>
              <a:buFont typeface="Webdings" pitchFamily="18" charset="2"/>
              <a:buChar char="ü"/>
            </a:pPr>
            <a:r>
              <a:rPr lang="en-GB" sz="3500" i="1" dirty="0" smtClean="0">
                <a:solidFill>
                  <a:srgbClr val="7030A0"/>
                </a:solidFill>
              </a:rPr>
              <a:t>NURSES USING RESEARCH IN THEIR PRACTICE</a:t>
            </a:r>
          </a:p>
          <a:p>
            <a:pPr>
              <a:buSzPct val="50000"/>
              <a:buFont typeface="Webdings" pitchFamily="18" charset="2"/>
              <a:buChar char="ü"/>
            </a:pPr>
            <a:endParaRPr lang="en-GB" sz="3500" i="1" dirty="0" smtClean="0">
              <a:solidFill>
                <a:srgbClr val="7030A0"/>
              </a:solidFill>
            </a:endParaRPr>
          </a:p>
          <a:p>
            <a:pPr>
              <a:buSzPct val="50000"/>
              <a:buNone/>
            </a:pPr>
            <a:r>
              <a:rPr lang="en-GB" sz="3500" i="1" dirty="0" smtClean="0">
                <a:solidFill>
                  <a:srgbClr val="7030A0"/>
                </a:solidFill>
              </a:rPr>
              <a:t>	= ALL NURSES!</a:t>
            </a:r>
          </a:p>
          <a:p>
            <a:pPr>
              <a:buSzPct val="50000"/>
              <a:buFont typeface="Webdings" pitchFamily="18" charset="2"/>
              <a:buChar char="ü"/>
            </a:pPr>
            <a:endParaRPr lang="en-GB" sz="3500" i="1" dirty="0" smtClean="0">
              <a:solidFill>
                <a:srgbClr val="7030A0"/>
              </a:solidFill>
            </a:endParaRPr>
          </a:p>
          <a:p>
            <a:pPr>
              <a:buSzPct val="50000"/>
              <a:buFont typeface="Webdings" pitchFamily="18" charset="2"/>
              <a:buChar char="ü"/>
            </a:pPr>
            <a:endParaRPr lang="en-GB" sz="3500" i="1" dirty="0" smtClean="0">
              <a:solidFill>
                <a:srgbClr val="7030A0"/>
              </a:solidFill>
            </a:endParaRPr>
          </a:p>
          <a:p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2946229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i="1" dirty="0" smtClean="0">
                <a:solidFill>
                  <a:srgbClr val="7030A0"/>
                </a:solidFill>
              </a:rPr>
              <a:t>WHERE IS IT?</a:t>
            </a:r>
            <a:endParaRPr lang="en-GB" sz="40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48" y="1571612"/>
            <a:ext cx="7715303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buSzPct val="50000"/>
            </a:pPr>
            <a:r>
              <a:rPr lang="en-GB" sz="3200" dirty="0" smtClean="0">
                <a:solidFill>
                  <a:srgbClr val="7030A0"/>
                </a:solidFill>
              </a:rPr>
              <a:t>On the Global Health Network </a:t>
            </a:r>
          </a:p>
          <a:p>
            <a:pPr marL="342900" lvl="0" indent="-342900" algn="ctr">
              <a:spcBef>
                <a:spcPct val="20000"/>
              </a:spcBef>
              <a:buSzPct val="50000"/>
            </a:pPr>
            <a:r>
              <a:rPr lang="en-GB" sz="3200" dirty="0" smtClean="0">
                <a:solidFill>
                  <a:srgbClr val="7030A0"/>
                </a:solidFill>
              </a:rPr>
              <a:t>http://globalresearchnurses.tghn.org/ 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714620"/>
            <a:ext cx="4264423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786322"/>
            <a:ext cx="14097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14546" y="6286520"/>
            <a:ext cx="374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4"/>
              </a:rPr>
              <a:t>http://globalresearchnurses.tghn.org/</a:t>
            </a:r>
            <a:endParaRPr lang="en-GB" dirty="0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2857520" cy="62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408" y="1772816"/>
            <a:ext cx="7571184" cy="4425355"/>
          </a:xfrm>
        </p:spPr>
        <p:txBody>
          <a:bodyPr/>
          <a:lstStyle/>
          <a:p>
            <a:pPr marL="0" indent="0">
              <a:buNone/>
            </a:pPr>
            <a:endParaRPr lang="en-GB" sz="3600" i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sz="3600" b="1" i="1" dirty="0" smtClean="0">
                <a:solidFill>
                  <a:srgbClr val="7030A0"/>
                </a:solidFill>
              </a:rPr>
              <a:t>A NURSES’ NETWORK IS NEEDED BECAUSE </a:t>
            </a:r>
            <a:r>
              <a:rPr lang="en-GB" sz="3600" i="1" dirty="0" smtClean="0">
                <a:solidFill>
                  <a:srgbClr val="7030A0"/>
                </a:solidFill>
              </a:rPr>
              <a:t>..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</a:rPr>
              <a:t>Nurses and midwives are the largest group of health care workers … and essential to the delivery of care.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5044" y="476672"/>
            <a:ext cx="463391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4338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rgbClr val="7030A0"/>
                </a:solidFill>
              </a:rPr>
              <a:t/>
            </a:r>
            <a:br>
              <a:rPr lang="en-GB" dirty="0" smtClean="0">
                <a:solidFill>
                  <a:srgbClr val="7030A0"/>
                </a:solidFill>
              </a:rPr>
            </a:br>
            <a:r>
              <a:rPr lang="en-GB" dirty="0">
                <a:solidFill>
                  <a:srgbClr val="7030A0"/>
                </a:solidFill>
              </a:rPr>
              <a:t/>
            </a:r>
            <a:br>
              <a:rPr lang="en-GB" dirty="0">
                <a:solidFill>
                  <a:srgbClr val="7030A0"/>
                </a:solidFill>
              </a:rPr>
            </a:br>
            <a:r>
              <a:rPr lang="en-GB" dirty="0" smtClean="0">
                <a:solidFill>
                  <a:srgbClr val="7030A0"/>
                </a:solidFill>
              </a:rPr>
              <a:t/>
            </a:r>
            <a:br>
              <a:rPr lang="en-GB" dirty="0" smtClean="0">
                <a:solidFill>
                  <a:srgbClr val="7030A0"/>
                </a:solidFill>
              </a:rPr>
            </a:br>
            <a:r>
              <a:rPr lang="en-GB" dirty="0" smtClean="0">
                <a:solidFill>
                  <a:srgbClr val="7030A0"/>
                </a:solidFill>
              </a:rPr>
              <a:t>Nurses </a:t>
            </a:r>
            <a:r>
              <a:rPr lang="en-GB" dirty="0">
                <a:solidFill>
                  <a:srgbClr val="7030A0"/>
                </a:solidFill>
              </a:rPr>
              <a:t>and Midwives:</a:t>
            </a:r>
            <a:br>
              <a:rPr lang="en-GB" dirty="0">
                <a:solidFill>
                  <a:srgbClr val="7030A0"/>
                </a:solidFill>
              </a:rPr>
            </a:br>
            <a:r>
              <a:rPr lang="en-GB" dirty="0">
                <a:solidFill>
                  <a:srgbClr val="7030A0"/>
                </a:solidFill>
              </a:rPr>
              <a:t>A force for </a:t>
            </a:r>
            <a:r>
              <a:rPr lang="en-GB" dirty="0" smtClean="0">
                <a:solidFill>
                  <a:srgbClr val="7030A0"/>
                </a:solidFill>
              </a:rPr>
              <a:t>health; </a:t>
            </a:r>
            <a:br>
              <a:rPr lang="en-GB" dirty="0" smtClean="0">
                <a:solidFill>
                  <a:srgbClr val="7030A0"/>
                </a:solidFill>
              </a:rPr>
            </a:br>
            <a:r>
              <a:rPr lang="en-GB" dirty="0" smtClean="0">
                <a:solidFill>
                  <a:srgbClr val="7030A0"/>
                </a:solidFill>
              </a:rPr>
              <a:t>WHO, 2009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dirty="0" smtClean="0">
              <a:solidFill>
                <a:srgbClr val="7030A0"/>
              </a:solidFill>
            </a:endParaRPr>
          </a:p>
          <a:p>
            <a:endParaRPr lang="en-GB" sz="2400" dirty="0" smtClean="0">
              <a:solidFill>
                <a:srgbClr val="7030A0"/>
              </a:solidFill>
            </a:endParaRPr>
          </a:p>
          <a:p>
            <a:endParaRPr lang="en-GB" sz="2400" dirty="0">
              <a:solidFill>
                <a:srgbClr val="7030A0"/>
              </a:solidFill>
            </a:endParaRPr>
          </a:p>
          <a:p>
            <a:r>
              <a:rPr lang="en-GB" sz="2400" dirty="0" smtClean="0">
                <a:solidFill>
                  <a:srgbClr val="7030A0"/>
                </a:solidFill>
              </a:rPr>
              <a:t>Nurses </a:t>
            </a:r>
            <a:r>
              <a:rPr lang="en-GB" sz="2400" dirty="0">
                <a:solidFill>
                  <a:srgbClr val="7030A0"/>
                </a:solidFill>
              </a:rPr>
              <a:t>and </a:t>
            </a:r>
            <a:r>
              <a:rPr lang="en-GB" sz="2400" dirty="0" smtClean="0">
                <a:solidFill>
                  <a:srgbClr val="7030A0"/>
                </a:solidFill>
              </a:rPr>
              <a:t>midwives are well-recognized </a:t>
            </a:r>
            <a:r>
              <a:rPr lang="en-GB" sz="2400" dirty="0">
                <a:solidFill>
                  <a:srgbClr val="7030A0"/>
                </a:solidFill>
              </a:rPr>
              <a:t>and essential to providing good health care</a:t>
            </a:r>
            <a:r>
              <a:rPr lang="en-GB" sz="24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GB" sz="2400" dirty="0">
                <a:solidFill>
                  <a:srgbClr val="7030A0"/>
                </a:solidFill>
              </a:rPr>
              <a:t>Nursing and midwifery is a vital component of the health workforce and are </a:t>
            </a:r>
            <a:r>
              <a:rPr lang="en-GB" sz="2400" dirty="0" smtClean="0">
                <a:solidFill>
                  <a:srgbClr val="7030A0"/>
                </a:solidFill>
              </a:rPr>
              <a:t>acknowledged professionals </a:t>
            </a:r>
            <a:r>
              <a:rPr lang="en-GB" sz="2400" dirty="0">
                <a:solidFill>
                  <a:srgbClr val="7030A0"/>
                </a:solidFill>
              </a:rPr>
              <a:t>who contribute significantly </a:t>
            </a:r>
            <a:r>
              <a:rPr lang="en-GB" sz="2400" dirty="0" smtClean="0">
                <a:solidFill>
                  <a:srgbClr val="7030A0"/>
                </a:solidFill>
              </a:rPr>
              <a:t>to the </a:t>
            </a:r>
            <a:r>
              <a:rPr lang="en-GB" sz="2400" dirty="0">
                <a:solidFill>
                  <a:srgbClr val="7030A0"/>
                </a:solidFill>
              </a:rPr>
              <a:t>achievements </a:t>
            </a:r>
            <a:r>
              <a:rPr lang="en-GB" sz="2400" dirty="0" smtClean="0">
                <a:solidFill>
                  <a:srgbClr val="7030A0"/>
                </a:solidFill>
              </a:rPr>
              <a:t>of the MDGs.</a:t>
            </a:r>
          </a:p>
          <a:p>
            <a:pPr marL="0" indent="0">
              <a:buNone/>
            </a:pPr>
            <a:endParaRPr lang="en-GB" sz="1500" dirty="0" smtClean="0"/>
          </a:p>
          <a:p>
            <a:pPr marL="0" indent="0">
              <a:buNone/>
            </a:pPr>
            <a:endParaRPr lang="en-GB" sz="1500" dirty="0" smtClean="0"/>
          </a:p>
          <a:p>
            <a:pPr marL="0" indent="0">
              <a:buNone/>
            </a:pPr>
            <a:endParaRPr lang="en-GB" sz="1500" dirty="0"/>
          </a:p>
          <a:p>
            <a:pPr marL="0" indent="0" algn="ctr">
              <a:buNone/>
            </a:pPr>
            <a:r>
              <a:rPr lang="en-GB" sz="1500" dirty="0" smtClean="0"/>
              <a:t>http</a:t>
            </a:r>
            <a:r>
              <a:rPr lang="en-GB" sz="1500" dirty="0"/>
              <a:t>://www.euro.who.int/__data/assets/pdf_file/0019/114157/E93980.pdf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20688"/>
            <a:ext cx="21240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61884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928802"/>
            <a:ext cx="7829576" cy="4197361"/>
          </a:xfrm>
        </p:spPr>
        <p:txBody>
          <a:bodyPr/>
          <a:lstStyle/>
          <a:p>
            <a:pPr marL="0" indent="0">
              <a:buNone/>
            </a:pPr>
            <a:r>
              <a:rPr lang="en-GB" i="1" dirty="0" smtClean="0">
                <a:solidFill>
                  <a:srgbClr val="7030A0"/>
                </a:solidFill>
              </a:rPr>
              <a:t>nurses greatly outnumber doctors …</a:t>
            </a:r>
          </a:p>
          <a:p>
            <a:pPr marL="0" indent="0">
              <a:buNone/>
            </a:pPr>
            <a:r>
              <a:rPr lang="en-GB" sz="1400" i="1" dirty="0" smtClean="0">
                <a:solidFill>
                  <a:srgbClr val="7030A0"/>
                </a:solidFill>
              </a:rPr>
              <a:t>Carol Baldwin, 2010, Arizona State University College of Nursing and Health Innovation</a:t>
            </a:r>
          </a:p>
          <a:p>
            <a:pPr marL="0" indent="0">
              <a:buNone/>
            </a:pPr>
            <a:endParaRPr lang="en-GB" sz="1000" i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i="1" dirty="0" smtClean="0">
                <a:solidFill>
                  <a:srgbClr val="7030A0"/>
                </a:solidFill>
              </a:rPr>
              <a:t>nurse/patient </a:t>
            </a:r>
            <a:r>
              <a:rPr lang="en-GB" i="1" dirty="0">
                <a:solidFill>
                  <a:srgbClr val="7030A0"/>
                </a:solidFill>
              </a:rPr>
              <a:t>ratio of 36.8 nurses per 100,000 population </a:t>
            </a:r>
            <a:r>
              <a:rPr lang="en-GB" i="1" dirty="0" smtClean="0">
                <a:solidFill>
                  <a:srgbClr val="7030A0"/>
                </a:solidFill>
              </a:rPr>
              <a:t>in Malawi (WHO, 2011)</a:t>
            </a:r>
          </a:p>
          <a:p>
            <a:pPr marL="0" indent="0">
              <a:buNone/>
            </a:pPr>
            <a:endParaRPr lang="en-GB" i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GB" sz="14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sz="14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7599" y="332656"/>
            <a:ext cx="4628802" cy="101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09766057"/>
              </p:ext>
            </p:extLst>
          </p:nvPr>
        </p:nvGraphicFramePr>
        <p:xfrm>
          <a:off x="1000100" y="4357694"/>
          <a:ext cx="7269723" cy="15283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60058"/>
                <a:gridCol w="1636555"/>
                <a:gridCol w="1636555"/>
                <a:gridCol w="1636555"/>
              </a:tblGrid>
              <a:tr h="601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Malawi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South Africa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Zambia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27334">
                <a:tc>
                  <a:txBody>
                    <a:bodyPr/>
                    <a:lstStyle/>
                    <a:p>
                      <a:pPr algn="ctr"/>
                      <a:endParaRPr lang="en-GB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Nurses: Doctors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 smtClean="0"/>
                    </a:p>
                    <a:p>
                      <a:pPr algn="ctr"/>
                      <a:r>
                        <a:rPr lang="en-GB" sz="2400" dirty="0" smtClean="0"/>
                        <a:t>25:1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 smtClean="0"/>
                    </a:p>
                    <a:p>
                      <a:pPr algn="ctr"/>
                      <a:r>
                        <a:rPr lang="en-GB" sz="2400" dirty="0" smtClean="0"/>
                        <a:t>6:1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 smtClean="0"/>
                    </a:p>
                    <a:p>
                      <a:pPr algn="ctr"/>
                      <a:r>
                        <a:rPr lang="en-GB" sz="2400" dirty="0" smtClean="0"/>
                        <a:t>7:1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58441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629</Words>
  <Application>Microsoft Office PowerPoint</Application>
  <PresentationFormat>On-screen Show (4:3)</PresentationFormat>
  <Paragraphs>247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 http://globalresearchnurses.tghn.org/  PART OF GLOBAL HEALTH NETWORK </vt:lpstr>
      <vt:lpstr>  WHAT IS THE GLOBAL RESEARCH  NURSES’ NETWORK?  </vt:lpstr>
      <vt:lpstr>  WHAT IS THE GLOBAL RESEARCH  NURSES’ NETWORK?  </vt:lpstr>
      <vt:lpstr>  WHAT IS THE GLOBAL RESEARCH  NURSES’ NETWORK?  </vt:lpstr>
      <vt:lpstr>  WHO IS IT FOR?  </vt:lpstr>
      <vt:lpstr>WHERE IS IT?</vt:lpstr>
      <vt:lpstr>Slide 7</vt:lpstr>
      <vt:lpstr>   Nurses and Midwives: A force for health;  WHO, 2009</vt:lpstr>
      <vt:lpstr>Slide 9</vt:lpstr>
      <vt:lpstr>Slide 10</vt:lpstr>
      <vt:lpstr>Slide 11</vt:lpstr>
      <vt:lpstr> Values of professional nurses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up a Research Nurse Forum on Global Health</dc:title>
  <dc:creator>Nicola</dc:creator>
  <cp:lastModifiedBy>nmtunthama</cp:lastModifiedBy>
  <cp:revision>100</cp:revision>
  <dcterms:created xsi:type="dcterms:W3CDTF">2012-02-04T16:25:15Z</dcterms:created>
  <dcterms:modified xsi:type="dcterms:W3CDTF">2012-11-13T09:59:32Z</dcterms:modified>
</cp:coreProperties>
</file>