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8" r:id="rId1"/>
  </p:sldMasterIdLst>
  <p:notesMasterIdLst>
    <p:notesMasterId r:id="rId19"/>
  </p:notesMasterIdLst>
  <p:handoutMasterIdLst>
    <p:handoutMasterId r:id="rId20"/>
  </p:handoutMasterIdLst>
  <p:sldIdLst>
    <p:sldId id="304" r:id="rId2"/>
    <p:sldId id="284" r:id="rId3"/>
    <p:sldId id="367" r:id="rId4"/>
    <p:sldId id="374" r:id="rId5"/>
    <p:sldId id="372" r:id="rId6"/>
    <p:sldId id="384" r:id="rId7"/>
    <p:sldId id="385" r:id="rId8"/>
    <p:sldId id="375" r:id="rId9"/>
    <p:sldId id="386" r:id="rId10"/>
    <p:sldId id="378" r:id="rId11"/>
    <p:sldId id="377" r:id="rId12"/>
    <p:sldId id="381" r:id="rId13"/>
    <p:sldId id="382" r:id="rId14"/>
    <p:sldId id="383" r:id="rId15"/>
    <p:sldId id="373" r:id="rId16"/>
    <p:sldId id="380" r:id="rId17"/>
    <p:sldId id="387" r:id="rId18"/>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LZER, Felicitas" initials="holzerf"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6699"/>
    <a:srgbClr val="3366CC"/>
    <a:srgbClr val="000066"/>
    <a:srgbClr val="1E7FB8"/>
    <a:srgbClr val="7EB6D6"/>
    <a:srgbClr val="CC3300"/>
    <a:srgbClr val="9BBB58"/>
    <a:srgbClr val="0099CC"/>
    <a:srgbClr val="0099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115" autoAdjust="0"/>
    <p:restoredTop sz="60806" autoAdjust="0"/>
  </p:normalViewPr>
  <p:slideViewPr>
    <p:cSldViewPr>
      <p:cViewPr varScale="1">
        <p:scale>
          <a:sx n="66" d="100"/>
          <a:sy n="66" d="100"/>
        </p:scale>
        <p:origin x="-2130"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135" cy="493634"/>
          </a:xfrm>
          <a:prstGeom prst="rect">
            <a:avLst/>
          </a:prstGeom>
        </p:spPr>
        <p:txBody>
          <a:bodyPr vert="horz" lIns="91038" tIns="45519" rIns="91038" bIns="45519" rtlCol="0"/>
          <a:lstStyle>
            <a:lvl1pPr algn="l">
              <a:defRPr sz="1200"/>
            </a:lvl1pPr>
          </a:lstStyle>
          <a:p>
            <a:endParaRPr lang="en-US"/>
          </a:p>
        </p:txBody>
      </p:sp>
      <p:sp>
        <p:nvSpPr>
          <p:cNvPr id="3" name="Date Placeholder 2"/>
          <p:cNvSpPr>
            <a:spLocks noGrp="1"/>
          </p:cNvSpPr>
          <p:nvPr>
            <p:ph type="dt" sz="quarter" idx="1"/>
          </p:nvPr>
        </p:nvSpPr>
        <p:spPr>
          <a:xfrm>
            <a:off x="3849955" y="0"/>
            <a:ext cx="2946135" cy="493634"/>
          </a:xfrm>
          <a:prstGeom prst="rect">
            <a:avLst/>
          </a:prstGeom>
        </p:spPr>
        <p:txBody>
          <a:bodyPr vert="horz" lIns="91038" tIns="45519" rIns="91038" bIns="45519" rtlCol="0"/>
          <a:lstStyle>
            <a:lvl1pPr algn="r">
              <a:defRPr sz="1200"/>
            </a:lvl1pPr>
          </a:lstStyle>
          <a:p>
            <a:fld id="{F4D71A34-FCFB-4A7B-8EAC-06FB61AEA76A}" type="datetimeFigureOut">
              <a:rPr lang="en-US" smtClean="0"/>
              <a:t>11/19/2015</a:t>
            </a:fld>
            <a:endParaRPr lang="en-US"/>
          </a:p>
        </p:txBody>
      </p:sp>
      <p:sp>
        <p:nvSpPr>
          <p:cNvPr id="4" name="Footer Placeholder 3"/>
          <p:cNvSpPr>
            <a:spLocks noGrp="1"/>
          </p:cNvSpPr>
          <p:nvPr>
            <p:ph type="ftr" sz="quarter" idx="2"/>
          </p:nvPr>
        </p:nvSpPr>
        <p:spPr>
          <a:xfrm>
            <a:off x="0" y="9379040"/>
            <a:ext cx="2946135" cy="493633"/>
          </a:xfrm>
          <a:prstGeom prst="rect">
            <a:avLst/>
          </a:prstGeom>
        </p:spPr>
        <p:txBody>
          <a:bodyPr vert="horz" lIns="91038" tIns="45519" rIns="91038" bIns="45519" rtlCol="0" anchor="b"/>
          <a:lstStyle>
            <a:lvl1pPr algn="l">
              <a:defRPr sz="1200"/>
            </a:lvl1pPr>
          </a:lstStyle>
          <a:p>
            <a:r>
              <a:rPr lang="en-US" smtClean="0"/>
              <a:t>L.O. XX Title</a:t>
            </a:r>
            <a:endParaRPr lang="en-US"/>
          </a:p>
        </p:txBody>
      </p:sp>
      <p:sp>
        <p:nvSpPr>
          <p:cNvPr id="5" name="Slide Number Placeholder 4"/>
          <p:cNvSpPr>
            <a:spLocks noGrp="1"/>
          </p:cNvSpPr>
          <p:nvPr>
            <p:ph type="sldNum" sz="quarter" idx="3"/>
          </p:nvPr>
        </p:nvSpPr>
        <p:spPr>
          <a:xfrm>
            <a:off x="3849955" y="9379040"/>
            <a:ext cx="2946135" cy="493633"/>
          </a:xfrm>
          <a:prstGeom prst="rect">
            <a:avLst/>
          </a:prstGeom>
        </p:spPr>
        <p:txBody>
          <a:bodyPr vert="horz" lIns="91038" tIns="45519" rIns="91038" bIns="45519" rtlCol="0" anchor="b"/>
          <a:lstStyle>
            <a:lvl1pPr algn="r">
              <a:defRPr sz="1200"/>
            </a:lvl1pPr>
          </a:lstStyle>
          <a:p>
            <a:fld id="{A99E9726-EE2F-42A7-90A6-2DC9B0DDF0C2}" type="slidenum">
              <a:rPr lang="en-US" smtClean="0"/>
              <a:t>‹#›</a:t>
            </a:fld>
            <a:endParaRPr lang="en-US"/>
          </a:p>
        </p:txBody>
      </p:sp>
    </p:spTree>
    <p:extLst>
      <p:ext uri="{BB962C8B-B14F-4D97-AF65-F5344CB8AC3E}">
        <p14:creationId xmlns:p14="http://schemas.microsoft.com/office/powerpoint/2010/main" val="195509671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3713"/>
          </a:xfrm>
          <a:prstGeom prst="rect">
            <a:avLst/>
          </a:prstGeom>
        </p:spPr>
        <p:txBody>
          <a:bodyPr vert="horz" lIns="91038" tIns="45519" rIns="91038" bIns="45519" rtlCol="0"/>
          <a:lstStyle>
            <a:lvl1pPr algn="l">
              <a:defRPr sz="1200"/>
            </a:lvl1pPr>
          </a:lstStyle>
          <a:p>
            <a:endParaRPr lang="en-US"/>
          </a:p>
        </p:txBody>
      </p:sp>
      <p:sp>
        <p:nvSpPr>
          <p:cNvPr id="3" name="Date Placeholder 2"/>
          <p:cNvSpPr>
            <a:spLocks noGrp="1"/>
          </p:cNvSpPr>
          <p:nvPr>
            <p:ph type="dt" idx="1"/>
          </p:nvPr>
        </p:nvSpPr>
        <p:spPr>
          <a:xfrm>
            <a:off x="3850443" y="0"/>
            <a:ext cx="2945659" cy="493713"/>
          </a:xfrm>
          <a:prstGeom prst="rect">
            <a:avLst/>
          </a:prstGeom>
        </p:spPr>
        <p:txBody>
          <a:bodyPr vert="horz" lIns="91038" tIns="45519" rIns="91038" bIns="45519" rtlCol="0"/>
          <a:lstStyle>
            <a:lvl1pPr algn="r">
              <a:defRPr sz="1200"/>
            </a:lvl1pPr>
          </a:lstStyle>
          <a:p>
            <a:fld id="{E9A5F9D1-035E-4F26-B54D-5359455527C9}" type="datetimeFigureOut">
              <a:rPr lang="en-US" smtClean="0"/>
              <a:t>11/19/2015</a:t>
            </a:fld>
            <a:endParaRPr lang="en-US"/>
          </a:p>
        </p:txBody>
      </p:sp>
      <p:sp>
        <p:nvSpPr>
          <p:cNvPr id="4" name="Slide Image Placeholder 3"/>
          <p:cNvSpPr>
            <a:spLocks noGrp="1" noRot="1" noChangeAspect="1"/>
          </p:cNvSpPr>
          <p:nvPr>
            <p:ph type="sldImg" idx="2"/>
          </p:nvPr>
        </p:nvSpPr>
        <p:spPr>
          <a:xfrm>
            <a:off x="931863" y="741363"/>
            <a:ext cx="4935537" cy="3702050"/>
          </a:xfrm>
          <a:prstGeom prst="rect">
            <a:avLst/>
          </a:prstGeom>
          <a:noFill/>
          <a:ln w="12700">
            <a:solidFill>
              <a:prstClr val="black"/>
            </a:solidFill>
          </a:ln>
        </p:spPr>
        <p:txBody>
          <a:bodyPr vert="horz" lIns="91038" tIns="45519" rIns="91038" bIns="45519" rtlCol="0" anchor="ctr"/>
          <a:lstStyle/>
          <a:p>
            <a:endParaRPr lang="en-US"/>
          </a:p>
        </p:txBody>
      </p:sp>
      <p:sp>
        <p:nvSpPr>
          <p:cNvPr id="5" name="Notes Placeholder 4"/>
          <p:cNvSpPr>
            <a:spLocks noGrp="1"/>
          </p:cNvSpPr>
          <p:nvPr>
            <p:ph type="body" sz="quarter" idx="3"/>
          </p:nvPr>
        </p:nvSpPr>
        <p:spPr>
          <a:xfrm>
            <a:off x="679768" y="4690269"/>
            <a:ext cx="5438140" cy="4443412"/>
          </a:xfrm>
          <a:prstGeom prst="rect">
            <a:avLst/>
          </a:prstGeom>
        </p:spPr>
        <p:txBody>
          <a:bodyPr vert="horz" lIns="91038" tIns="45519" rIns="91038" bIns="4551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378824"/>
            <a:ext cx="2945659" cy="493713"/>
          </a:xfrm>
          <a:prstGeom prst="rect">
            <a:avLst/>
          </a:prstGeom>
        </p:spPr>
        <p:txBody>
          <a:bodyPr vert="horz" lIns="91038" tIns="45519" rIns="91038" bIns="45519" rtlCol="0" anchor="b"/>
          <a:lstStyle>
            <a:lvl1pPr algn="l">
              <a:defRPr sz="1200"/>
            </a:lvl1pPr>
          </a:lstStyle>
          <a:p>
            <a:r>
              <a:rPr lang="en-US" smtClean="0"/>
              <a:t>L.O. XX Title</a:t>
            </a:r>
            <a:endParaRPr lang="en-US"/>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038" tIns="45519" rIns="91038" bIns="45519" rtlCol="0" anchor="b"/>
          <a:lstStyle>
            <a:lvl1pPr algn="r">
              <a:defRPr sz="1200"/>
            </a:lvl1pPr>
          </a:lstStyle>
          <a:p>
            <a:fld id="{F78AFB8E-6032-4D64-BFAD-1D7FD8760858}" type="slidenum">
              <a:rPr lang="en-US" smtClean="0"/>
              <a:t>‹#›</a:t>
            </a:fld>
            <a:endParaRPr lang="en-US"/>
          </a:p>
        </p:txBody>
      </p:sp>
    </p:spTree>
    <p:extLst>
      <p:ext uri="{BB962C8B-B14F-4D97-AF65-F5344CB8AC3E}">
        <p14:creationId xmlns:p14="http://schemas.microsoft.com/office/powerpoint/2010/main" val="3333474770"/>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000066"/>
                </a:solidFill>
                <a:latin typeface="Arial" charset="0"/>
                <a:cs typeface="Arial" charset="0"/>
              </a:defRPr>
            </a:lvl1pPr>
            <a:lvl2pPr marL="742862" indent="-285716" eaLnBrk="0" hangingPunct="0">
              <a:defRPr sz="2800">
                <a:solidFill>
                  <a:srgbClr val="000066"/>
                </a:solidFill>
                <a:latin typeface="Arial" charset="0"/>
                <a:cs typeface="Arial" charset="0"/>
              </a:defRPr>
            </a:lvl2pPr>
            <a:lvl3pPr marL="1142864" indent="-228573" eaLnBrk="0" hangingPunct="0">
              <a:defRPr sz="2800">
                <a:solidFill>
                  <a:srgbClr val="000066"/>
                </a:solidFill>
                <a:latin typeface="Arial" charset="0"/>
                <a:cs typeface="Arial" charset="0"/>
              </a:defRPr>
            </a:lvl3pPr>
            <a:lvl4pPr marL="1600010" indent="-228573" eaLnBrk="0" hangingPunct="0">
              <a:defRPr sz="2800">
                <a:solidFill>
                  <a:srgbClr val="000066"/>
                </a:solidFill>
                <a:latin typeface="Arial" charset="0"/>
                <a:cs typeface="Arial" charset="0"/>
              </a:defRPr>
            </a:lvl4pPr>
            <a:lvl5pPr marL="2057156" indent="-228573" eaLnBrk="0" hangingPunct="0">
              <a:defRPr sz="2800">
                <a:solidFill>
                  <a:srgbClr val="000066"/>
                </a:solidFill>
                <a:latin typeface="Arial" charset="0"/>
                <a:cs typeface="Arial" charset="0"/>
              </a:defRPr>
            </a:lvl5pPr>
            <a:lvl6pPr marL="2514301" indent="-228573" eaLnBrk="0" fontAlgn="base" hangingPunct="0">
              <a:spcBef>
                <a:spcPct val="0"/>
              </a:spcBef>
              <a:spcAft>
                <a:spcPct val="0"/>
              </a:spcAft>
              <a:defRPr sz="2800">
                <a:solidFill>
                  <a:srgbClr val="000066"/>
                </a:solidFill>
                <a:latin typeface="Arial" charset="0"/>
                <a:cs typeface="Arial" charset="0"/>
              </a:defRPr>
            </a:lvl6pPr>
            <a:lvl7pPr marL="2971447" indent="-228573" eaLnBrk="0" fontAlgn="base" hangingPunct="0">
              <a:spcBef>
                <a:spcPct val="0"/>
              </a:spcBef>
              <a:spcAft>
                <a:spcPct val="0"/>
              </a:spcAft>
              <a:defRPr sz="2800">
                <a:solidFill>
                  <a:srgbClr val="000066"/>
                </a:solidFill>
                <a:latin typeface="Arial" charset="0"/>
                <a:cs typeface="Arial" charset="0"/>
              </a:defRPr>
            </a:lvl7pPr>
            <a:lvl8pPr marL="3428593" indent="-228573" eaLnBrk="0" fontAlgn="base" hangingPunct="0">
              <a:spcBef>
                <a:spcPct val="0"/>
              </a:spcBef>
              <a:spcAft>
                <a:spcPct val="0"/>
              </a:spcAft>
              <a:defRPr sz="2800">
                <a:solidFill>
                  <a:srgbClr val="000066"/>
                </a:solidFill>
                <a:latin typeface="Arial" charset="0"/>
                <a:cs typeface="Arial" charset="0"/>
              </a:defRPr>
            </a:lvl8pPr>
            <a:lvl9pPr marL="3885738" indent="-228573" eaLnBrk="0" fontAlgn="base" hangingPunct="0">
              <a:spcBef>
                <a:spcPct val="0"/>
              </a:spcBef>
              <a:spcAft>
                <a:spcPct val="0"/>
              </a:spcAft>
              <a:defRPr sz="2800">
                <a:solidFill>
                  <a:srgbClr val="000066"/>
                </a:solidFill>
                <a:latin typeface="Arial" charset="0"/>
                <a:cs typeface="Arial" charset="0"/>
              </a:defRPr>
            </a:lvl9pPr>
          </a:lstStyle>
          <a:p>
            <a:pPr eaLnBrk="1" hangingPunct="1"/>
            <a:r>
              <a:rPr lang="en-GB" sz="1200">
                <a:solidFill>
                  <a:prstClr val="black"/>
                </a:solidFill>
              </a:rPr>
              <a:t>World Health Organization</a:t>
            </a:r>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000066"/>
                </a:solidFill>
                <a:latin typeface="Arial" charset="0"/>
                <a:cs typeface="Arial" charset="0"/>
              </a:defRPr>
            </a:lvl1pPr>
            <a:lvl2pPr marL="742862" indent="-285716" eaLnBrk="0" hangingPunct="0">
              <a:defRPr sz="2800">
                <a:solidFill>
                  <a:srgbClr val="000066"/>
                </a:solidFill>
                <a:latin typeface="Arial" charset="0"/>
                <a:cs typeface="Arial" charset="0"/>
              </a:defRPr>
            </a:lvl2pPr>
            <a:lvl3pPr marL="1142864" indent="-228573" eaLnBrk="0" hangingPunct="0">
              <a:defRPr sz="2800">
                <a:solidFill>
                  <a:srgbClr val="000066"/>
                </a:solidFill>
                <a:latin typeface="Arial" charset="0"/>
                <a:cs typeface="Arial" charset="0"/>
              </a:defRPr>
            </a:lvl3pPr>
            <a:lvl4pPr marL="1600010" indent="-228573" eaLnBrk="0" hangingPunct="0">
              <a:defRPr sz="2800">
                <a:solidFill>
                  <a:srgbClr val="000066"/>
                </a:solidFill>
                <a:latin typeface="Arial" charset="0"/>
                <a:cs typeface="Arial" charset="0"/>
              </a:defRPr>
            </a:lvl4pPr>
            <a:lvl5pPr marL="2057156" indent="-228573" eaLnBrk="0" hangingPunct="0">
              <a:defRPr sz="2800">
                <a:solidFill>
                  <a:srgbClr val="000066"/>
                </a:solidFill>
                <a:latin typeface="Arial" charset="0"/>
                <a:cs typeface="Arial" charset="0"/>
              </a:defRPr>
            </a:lvl5pPr>
            <a:lvl6pPr marL="2514301" indent="-228573" eaLnBrk="0" fontAlgn="base" hangingPunct="0">
              <a:spcBef>
                <a:spcPct val="0"/>
              </a:spcBef>
              <a:spcAft>
                <a:spcPct val="0"/>
              </a:spcAft>
              <a:defRPr sz="2800">
                <a:solidFill>
                  <a:srgbClr val="000066"/>
                </a:solidFill>
                <a:latin typeface="Arial" charset="0"/>
                <a:cs typeface="Arial" charset="0"/>
              </a:defRPr>
            </a:lvl6pPr>
            <a:lvl7pPr marL="2971447" indent="-228573" eaLnBrk="0" fontAlgn="base" hangingPunct="0">
              <a:spcBef>
                <a:spcPct val="0"/>
              </a:spcBef>
              <a:spcAft>
                <a:spcPct val="0"/>
              </a:spcAft>
              <a:defRPr sz="2800">
                <a:solidFill>
                  <a:srgbClr val="000066"/>
                </a:solidFill>
                <a:latin typeface="Arial" charset="0"/>
                <a:cs typeface="Arial" charset="0"/>
              </a:defRPr>
            </a:lvl7pPr>
            <a:lvl8pPr marL="3428593" indent="-228573" eaLnBrk="0" fontAlgn="base" hangingPunct="0">
              <a:spcBef>
                <a:spcPct val="0"/>
              </a:spcBef>
              <a:spcAft>
                <a:spcPct val="0"/>
              </a:spcAft>
              <a:defRPr sz="2800">
                <a:solidFill>
                  <a:srgbClr val="000066"/>
                </a:solidFill>
                <a:latin typeface="Arial" charset="0"/>
                <a:cs typeface="Arial" charset="0"/>
              </a:defRPr>
            </a:lvl8pPr>
            <a:lvl9pPr marL="3885738" indent="-228573" eaLnBrk="0" fontAlgn="base" hangingPunct="0">
              <a:spcBef>
                <a:spcPct val="0"/>
              </a:spcBef>
              <a:spcAft>
                <a:spcPct val="0"/>
              </a:spcAft>
              <a:defRPr sz="2800">
                <a:solidFill>
                  <a:srgbClr val="000066"/>
                </a:solidFill>
                <a:latin typeface="Arial" charset="0"/>
                <a:cs typeface="Arial" charset="0"/>
              </a:defRPr>
            </a:lvl9pPr>
          </a:lstStyle>
          <a:p>
            <a:pPr eaLnBrk="1" hangingPunct="1"/>
            <a:fld id="{A86964DA-83B6-4EB8-B366-BD148242EAAB}" type="datetime3">
              <a:rPr lang="en-GB" sz="1200">
                <a:solidFill>
                  <a:prstClr val="black"/>
                </a:solidFill>
              </a:rPr>
              <a:pPr eaLnBrk="1" hangingPunct="1"/>
              <a:t>19 November, 2015</a:t>
            </a:fld>
            <a:endParaRPr lang="en-GB" sz="1200">
              <a:solidFill>
                <a:prstClr val="black"/>
              </a:solidFill>
            </a:endParaRPr>
          </a:p>
        </p:txBody>
      </p:sp>
      <p:sp>
        <p:nvSpPr>
          <p:cNvPr id="2048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000066"/>
                </a:solidFill>
                <a:latin typeface="Arial" charset="0"/>
                <a:cs typeface="Arial" charset="0"/>
              </a:defRPr>
            </a:lvl1pPr>
            <a:lvl2pPr marL="742862" indent="-285716" eaLnBrk="0" hangingPunct="0">
              <a:defRPr sz="2800">
                <a:solidFill>
                  <a:srgbClr val="000066"/>
                </a:solidFill>
                <a:latin typeface="Arial" charset="0"/>
                <a:cs typeface="Arial" charset="0"/>
              </a:defRPr>
            </a:lvl2pPr>
            <a:lvl3pPr marL="1142864" indent="-228573" eaLnBrk="0" hangingPunct="0">
              <a:defRPr sz="2800">
                <a:solidFill>
                  <a:srgbClr val="000066"/>
                </a:solidFill>
                <a:latin typeface="Arial" charset="0"/>
                <a:cs typeface="Arial" charset="0"/>
              </a:defRPr>
            </a:lvl3pPr>
            <a:lvl4pPr marL="1600010" indent="-228573" eaLnBrk="0" hangingPunct="0">
              <a:defRPr sz="2800">
                <a:solidFill>
                  <a:srgbClr val="000066"/>
                </a:solidFill>
                <a:latin typeface="Arial" charset="0"/>
                <a:cs typeface="Arial" charset="0"/>
              </a:defRPr>
            </a:lvl4pPr>
            <a:lvl5pPr marL="2057156" indent="-228573" eaLnBrk="0" hangingPunct="0">
              <a:defRPr sz="2800">
                <a:solidFill>
                  <a:srgbClr val="000066"/>
                </a:solidFill>
                <a:latin typeface="Arial" charset="0"/>
                <a:cs typeface="Arial" charset="0"/>
              </a:defRPr>
            </a:lvl5pPr>
            <a:lvl6pPr marL="2514301" indent="-228573" eaLnBrk="0" fontAlgn="base" hangingPunct="0">
              <a:spcBef>
                <a:spcPct val="0"/>
              </a:spcBef>
              <a:spcAft>
                <a:spcPct val="0"/>
              </a:spcAft>
              <a:defRPr sz="2800">
                <a:solidFill>
                  <a:srgbClr val="000066"/>
                </a:solidFill>
                <a:latin typeface="Arial" charset="0"/>
                <a:cs typeface="Arial" charset="0"/>
              </a:defRPr>
            </a:lvl6pPr>
            <a:lvl7pPr marL="2971447" indent="-228573" eaLnBrk="0" fontAlgn="base" hangingPunct="0">
              <a:spcBef>
                <a:spcPct val="0"/>
              </a:spcBef>
              <a:spcAft>
                <a:spcPct val="0"/>
              </a:spcAft>
              <a:defRPr sz="2800">
                <a:solidFill>
                  <a:srgbClr val="000066"/>
                </a:solidFill>
                <a:latin typeface="Arial" charset="0"/>
                <a:cs typeface="Arial" charset="0"/>
              </a:defRPr>
            </a:lvl7pPr>
            <a:lvl8pPr marL="3428593" indent="-228573" eaLnBrk="0" fontAlgn="base" hangingPunct="0">
              <a:spcBef>
                <a:spcPct val="0"/>
              </a:spcBef>
              <a:spcAft>
                <a:spcPct val="0"/>
              </a:spcAft>
              <a:defRPr sz="2800">
                <a:solidFill>
                  <a:srgbClr val="000066"/>
                </a:solidFill>
                <a:latin typeface="Arial" charset="0"/>
                <a:cs typeface="Arial" charset="0"/>
              </a:defRPr>
            </a:lvl8pPr>
            <a:lvl9pPr marL="3885738" indent="-228573" eaLnBrk="0" fontAlgn="base" hangingPunct="0">
              <a:spcBef>
                <a:spcPct val="0"/>
              </a:spcBef>
              <a:spcAft>
                <a:spcPct val="0"/>
              </a:spcAft>
              <a:defRPr sz="2800">
                <a:solidFill>
                  <a:srgbClr val="000066"/>
                </a:solidFill>
                <a:latin typeface="Arial" charset="0"/>
                <a:cs typeface="Arial" charset="0"/>
              </a:defRPr>
            </a:lvl9pPr>
          </a:lstStyle>
          <a:p>
            <a:pPr eaLnBrk="1" hangingPunct="1"/>
            <a:fld id="{DCC424FB-1BB0-480F-8521-85BF132D3F76}" type="slidenum">
              <a:rPr lang="en-GB" sz="1200">
                <a:solidFill>
                  <a:prstClr val="black"/>
                </a:solidFill>
              </a:rPr>
              <a:pPr eaLnBrk="1" hangingPunct="1"/>
              <a:t>1</a:t>
            </a:fld>
            <a:endParaRPr lang="en-GB" sz="1200">
              <a:solidFill>
                <a:prstClr val="black"/>
              </a:solidFill>
            </a:endParaRPr>
          </a:p>
        </p:txBody>
      </p:sp>
      <p:sp>
        <p:nvSpPr>
          <p:cNvPr id="20485" name="Rectangle 2"/>
          <p:cNvSpPr>
            <a:spLocks noGrp="1" noRot="1" noChangeAspect="1" noChangeArrowheads="1" noTextEdit="1"/>
          </p:cNvSpPr>
          <p:nvPr>
            <p:ph type="sldImg"/>
          </p:nvPr>
        </p:nvSpPr>
        <p:spPr>
          <a:xfrm>
            <a:off x="931863" y="741363"/>
            <a:ext cx="4937125" cy="3702050"/>
          </a:xfrm>
          <a:ln/>
        </p:spPr>
      </p:sp>
      <p:sp>
        <p:nvSpPr>
          <p:cNvPr id="204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l" eaLnBrk="1" hangingPunct="1">
              <a:buFont typeface="Arial" panose="020B0604020202020204" pitchFamily="34" charset="0"/>
              <a:buNone/>
            </a:pPr>
            <a:endParaRPr lang="en-US" dirty="0" smtClean="0"/>
          </a:p>
        </p:txBody>
      </p:sp>
      <p:sp>
        <p:nvSpPr>
          <p:cNvPr id="2" name="Footer Placeholder 1"/>
          <p:cNvSpPr>
            <a:spLocks noGrp="1"/>
          </p:cNvSpPr>
          <p:nvPr>
            <p:ph type="ftr" sz="quarter" idx="10"/>
          </p:nvPr>
        </p:nvSpPr>
        <p:spPr/>
        <p:txBody>
          <a:bodyPr/>
          <a:lstStyle/>
          <a:p>
            <a:r>
              <a:rPr lang="en-US" smtClean="0"/>
              <a:t>L.O. XX Title</a:t>
            </a:r>
            <a:endParaRPr lang="en-US"/>
          </a:p>
        </p:txBody>
      </p:sp>
    </p:spTree>
    <p:extLst>
      <p:ext uri="{BB962C8B-B14F-4D97-AF65-F5344CB8AC3E}">
        <p14:creationId xmlns:p14="http://schemas.microsoft.com/office/powerpoint/2010/main" val="33165558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78AFB8E-6032-4D64-BFAD-1D7FD8760858}" type="slidenum">
              <a:rPr lang="en-US" smtClean="0"/>
              <a:t>11</a:t>
            </a:fld>
            <a:endParaRPr lang="en-US"/>
          </a:p>
        </p:txBody>
      </p:sp>
      <p:sp>
        <p:nvSpPr>
          <p:cNvPr id="5" name="Footer Placeholder 4"/>
          <p:cNvSpPr>
            <a:spLocks noGrp="1"/>
          </p:cNvSpPr>
          <p:nvPr>
            <p:ph type="ftr" sz="quarter" idx="11"/>
          </p:nvPr>
        </p:nvSpPr>
        <p:spPr/>
        <p:txBody>
          <a:bodyPr/>
          <a:lstStyle/>
          <a:p>
            <a:r>
              <a:rPr lang="en-US" smtClean="0"/>
              <a:t>L.O. XX Title</a:t>
            </a:r>
            <a:endParaRPr lang="en-US"/>
          </a:p>
        </p:txBody>
      </p:sp>
    </p:spTree>
    <p:extLst>
      <p:ext uri="{BB962C8B-B14F-4D97-AF65-F5344CB8AC3E}">
        <p14:creationId xmlns:p14="http://schemas.microsoft.com/office/powerpoint/2010/main" val="12535781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r>
              <a:rPr lang="en-US" smtClean="0"/>
              <a:t>L.O. XX Title</a:t>
            </a:r>
            <a:endParaRPr lang="en-US"/>
          </a:p>
        </p:txBody>
      </p:sp>
      <p:sp>
        <p:nvSpPr>
          <p:cNvPr id="5" name="Slide Number Placeholder 4"/>
          <p:cNvSpPr>
            <a:spLocks noGrp="1"/>
          </p:cNvSpPr>
          <p:nvPr>
            <p:ph type="sldNum" sz="quarter" idx="11"/>
          </p:nvPr>
        </p:nvSpPr>
        <p:spPr/>
        <p:txBody>
          <a:bodyPr/>
          <a:lstStyle/>
          <a:p>
            <a:fld id="{F78AFB8E-6032-4D64-BFAD-1D7FD8760858}" type="slidenum">
              <a:rPr lang="en-US" smtClean="0"/>
              <a:t>12</a:t>
            </a:fld>
            <a:endParaRPr lang="en-US"/>
          </a:p>
        </p:txBody>
      </p:sp>
    </p:spTree>
    <p:extLst>
      <p:ext uri="{BB962C8B-B14F-4D97-AF65-F5344CB8AC3E}">
        <p14:creationId xmlns:p14="http://schemas.microsoft.com/office/powerpoint/2010/main" val="28852044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0" dirty="0" smtClean="0"/>
              <a:t>Hint for facilitators: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i="0" dirty="0" smtClean="0"/>
              <a:t>In this case, the Centers for Disease Control and Prevention leadership determined this was surveillance and intervention, not research, and so REC approval was not needed. But other parties might dispute that conclusion.</a:t>
            </a:r>
            <a:endParaRPr lang="en-GB" sz="1200" i="0" dirty="0" smtClean="0"/>
          </a:p>
          <a:p>
            <a:endParaRPr lang="en-GB" dirty="0"/>
          </a:p>
        </p:txBody>
      </p:sp>
      <p:sp>
        <p:nvSpPr>
          <p:cNvPr id="4" name="Slide Number Placeholder 3"/>
          <p:cNvSpPr>
            <a:spLocks noGrp="1"/>
          </p:cNvSpPr>
          <p:nvPr>
            <p:ph type="sldNum" sz="quarter" idx="10"/>
          </p:nvPr>
        </p:nvSpPr>
        <p:spPr/>
        <p:txBody>
          <a:bodyPr/>
          <a:lstStyle/>
          <a:p>
            <a:fld id="{F78AFB8E-6032-4D64-BFAD-1D7FD8760858}" type="slidenum">
              <a:rPr lang="en-US" smtClean="0"/>
              <a:t>13</a:t>
            </a:fld>
            <a:endParaRPr lang="en-US"/>
          </a:p>
        </p:txBody>
      </p:sp>
      <p:sp>
        <p:nvSpPr>
          <p:cNvPr id="5" name="Footer Placeholder 4"/>
          <p:cNvSpPr>
            <a:spLocks noGrp="1"/>
          </p:cNvSpPr>
          <p:nvPr>
            <p:ph type="ftr" sz="quarter" idx="11"/>
          </p:nvPr>
        </p:nvSpPr>
        <p:spPr/>
        <p:txBody>
          <a:bodyPr/>
          <a:lstStyle/>
          <a:p>
            <a:r>
              <a:rPr lang="en-US" smtClean="0"/>
              <a:t>L.O. XX Title</a:t>
            </a:r>
            <a:endParaRPr lang="en-US"/>
          </a:p>
        </p:txBody>
      </p:sp>
    </p:spTree>
    <p:extLst>
      <p:ext uri="{BB962C8B-B14F-4D97-AF65-F5344CB8AC3E}">
        <p14:creationId xmlns:p14="http://schemas.microsoft.com/office/powerpoint/2010/main" val="12535781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Ethics review is now widely seen as an important component of human subject research, where the stakes are especially high. This module has provided an overview of the core elements of ethics review. It laid out the areas or topics that should be addressed by an ethics review, noting the roles of such values as privacy, informed consent, concern for vulnerable populations, and equity in the distribution of burdens and benefits. The session also itemized some of the kinds of challenges that arise in public health emergencies; the case study about the worldwide SARS outbreak served as a fulcrum to discuss the specific ethical challenges posed by such public health threats. In summary, for research on public health emergencies, a research ethics committee would need to be sure that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members understand the research design, ii) at least some of them have adequate expertise, iii) community representation is available, and iv) alterations in both clinical and public health standards are weighed. Overall, preparing for research on public health emergencies might itself be one of the most important duties of a research ethics committee.   </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F78AFB8E-6032-4D64-BFAD-1D7FD8760858}" type="slidenum">
              <a:rPr lang="en-US" smtClean="0"/>
              <a:t>15</a:t>
            </a:fld>
            <a:endParaRPr lang="en-US"/>
          </a:p>
        </p:txBody>
      </p:sp>
      <p:sp>
        <p:nvSpPr>
          <p:cNvPr id="5" name="Footer Placeholder 4"/>
          <p:cNvSpPr>
            <a:spLocks noGrp="1"/>
          </p:cNvSpPr>
          <p:nvPr>
            <p:ph type="ftr" sz="quarter" idx="11"/>
          </p:nvPr>
        </p:nvSpPr>
        <p:spPr/>
        <p:txBody>
          <a:bodyPr/>
          <a:lstStyle/>
          <a:p>
            <a:r>
              <a:rPr lang="en-US" smtClean="0"/>
              <a:t>L.O. XX Title</a:t>
            </a:r>
            <a:endParaRPr lang="en-US"/>
          </a:p>
        </p:txBody>
      </p:sp>
    </p:spTree>
    <p:extLst>
      <p:ext uri="{BB962C8B-B14F-4D97-AF65-F5344CB8AC3E}">
        <p14:creationId xmlns:p14="http://schemas.microsoft.com/office/powerpoint/2010/main" val="12535781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r>
              <a:rPr lang="en-US" smtClean="0"/>
              <a:t>L.O. XX Title</a:t>
            </a:r>
            <a:endParaRPr lang="en-US"/>
          </a:p>
        </p:txBody>
      </p:sp>
      <p:sp>
        <p:nvSpPr>
          <p:cNvPr id="5" name="Slide Number Placeholder 4"/>
          <p:cNvSpPr>
            <a:spLocks noGrp="1"/>
          </p:cNvSpPr>
          <p:nvPr>
            <p:ph type="sldNum" sz="quarter" idx="11"/>
          </p:nvPr>
        </p:nvSpPr>
        <p:spPr/>
        <p:txBody>
          <a:bodyPr/>
          <a:lstStyle/>
          <a:p>
            <a:fld id="{F78AFB8E-6032-4D64-BFAD-1D7FD8760858}" type="slidenum">
              <a:rPr lang="en-US" smtClean="0"/>
              <a:t>16</a:t>
            </a:fld>
            <a:endParaRPr lang="en-US"/>
          </a:p>
        </p:txBody>
      </p:sp>
    </p:spTree>
    <p:extLst>
      <p:ext uri="{BB962C8B-B14F-4D97-AF65-F5344CB8AC3E}">
        <p14:creationId xmlns:p14="http://schemas.microsoft.com/office/powerpoint/2010/main" val="35193644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r>
              <a:rPr lang="en-US" smtClean="0"/>
              <a:t>L.O. XX Title</a:t>
            </a:r>
            <a:endParaRPr lang="en-US"/>
          </a:p>
        </p:txBody>
      </p:sp>
      <p:sp>
        <p:nvSpPr>
          <p:cNvPr id="5" name="Slide Number Placeholder 4"/>
          <p:cNvSpPr>
            <a:spLocks noGrp="1"/>
          </p:cNvSpPr>
          <p:nvPr>
            <p:ph type="sldNum" sz="quarter" idx="11"/>
          </p:nvPr>
        </p:nvSpPr>
        <p:spPr/>
        <p:txBody>
          <a:bodyPr/>
          <a:lstStyle/>
          <a:p>
            <a:fld id="{F78AFB8E-6032-4D64-BFAD-1D7FD8760858}" type="slidenum">
              <a:rPr lang="en-US" smtClean="0"/>
              <a:t>17</a:t>
            </a:fld>
            <a:endParaRPr lang="en-US"/>
          </a:p>
        </p:txBody>
      </p:sp>
    </p:spTree>
    <p:extLst>
      <p:ext uri="{BB962C8B-B14F-4D97-AF65-F5344CB8AC3E}">
        <p14:creationId xmlns:p14="http://schemas.microsoft.com/office/powerpoint/2010/main" val="2879898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78AFB8E-6032-4D64-BFAD-1D7FD8760858}" type="slidenum">
              <a:rPr lang="en-US" smtClean="0"/>
              <a:t>2</a:t>
            </a:fld>
            <a:endParaRPr lang="en-US"/>
          </a:p>
        </p:txBody>
      </p:sp>
      <p:sp>
        <p:nvSpPr>
          <p:cNvPr id="5" name="Footer Placeholder 4"/>
          <p:cNvSpPr>
            <a:spLocks noGrp="1"/>
          </p:cNvSpPr>
          <p:nvPr>
            <p:ph type="ftr" sz="quarter" idx="11"/>
          </p:nvPr>
        </p:nvSpPr>
        <p:spPr/>
        <p:txBody>
          <a:bodyPr/>
          <a:lstStyle/>
          <a:p>
            <a:r>
              <a:rPr lang="en-US" smtClean="0"/>
              <a:t>L.O. XX Title</a:t>
            </a:r>
            <a:endParaRPr lang="en-US"/>
          </a:p>
        </p:txBody>
      </p:sp>
    </p:spTree>
    <p:extLst>
      <p:ext uri="{BB962C8B-B14F-4D97-AF65-F5344CB8AC3E}">
        <p14:creationId xmlns:p14="http://schemas.microsoft.com/office/powerpoint/2010/main" val="4079772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There is broad international agreement on the need for independent and unbiased ethics review of research involving humans. Justifications for this need range from the desire to respect human rights to the desire to establish the trustworthiness of the research enterprise. In turn, such trust is thought to potentially increase the willingness to participate in research. The purpose of ethics review is thus not—contrarily to what is sometimes implied—to impede research, slow it down, or frustrate those conducting it.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most jurisdictions, research ethics review depends on dedicated committees. These can be research ethics committees (REC) or, in the United States, institutional review boards (IRB). RECs are multidisciplinary and should comprise members with different kinds of expertise. Moreover, there is wide agreement that they should include “community members” or people unaffiliated with the institution conducting the research.</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Many of the rules and standards for the review of such research were crafted after the disclosure of research activities that exploited, unnecessarily harmed, or violated the rights of people (see LO1.3). Other rules and standards have evolved as scholars have thought broadly about the proper relationship between scientists and the people they study.</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Nowadays, those who would conduct research with human subjects must submit to the REC a detailed description of the research project—the ‘research protocol’. This document must provide an account of how ethical issues will be addressed throughout the lifecycle of the research project. Research ethics committees then review this document, paying particular attention to the issues discussed in the next section.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As discussed in LO1.3, most normative instruments governing research were developed specifically with a clinical or biomedical model in mind. Many of these standards are also applicable to public health research or to epidemiological research, although some aspects might change, including:</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concern for direct harm to individual participants may be replaced by a concern for harm to groups as a whole (although, as LO4.1 notes, individual harm is also possible in public health emergency research);</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requirement for individual informed consent may be levied (see LO4.3);</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ability to withdraw from studies may be limited—how could someone who does not know they are being studied withdraw from a project?</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use of aggregate data might diminish concern over the </a:t>
            </a:r>
            <a:r>
              <a:rPr lang="en-US" sz="1200" kern="1200" dirty="0" err="1" smtClean="0">
                <a:solidFill>
                  <a:schemeClr val="tx1"/>
                </a:solidFill>
                <a:effectLst/>
                <a:latin typeface="+mn-lt"/>
                <a:ea typeface="+mn-ea"/>
                <a:cs typeface="+mn-cs"/>
              </a:rPr>
              <a:t>identifiability</a:t>
            </a:r>
            <a:r>
              <a:rPr lang="en-US" sz="1200" kern="1200" dirty="0" smtClean="0">
                <a:solidFill>
                  <a:schemeClr val="tx1"/>
                </a:solidFill>
                <a:effectLst/>
                <a:latin typeface="+mn-lt"/>
                <a:ea typeface="+mn-ea"/>
                <a:cs typeface="+mn-cs"/>
              </a:rPr>
              <a:t> of individual data, but raises the question of ‘group privacy’.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Because of these slightly different concerns, research ethics committees assigned to the review of public health research should include members familiar with the methods and ethical issues of epidemiology and public health. In addition, whereas a biomedical REC might have only community member, a REC focused on public health research could instead include several representatives from the community. </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F78AFB8E-6032-4D64-BFAD-1D7FD8760858}" type="slidenum">
              <a:rPr lang="en-US" smtClean="0"/>
              <a:t>3</a:t>
            </a:fld>
            <a:endParaRPr lang="en-US"/>
          </a:p>
        </p:txBody>
      </p:sp>
      <p:sp>
        <p:nvSpPr>
          <p:cNvPr id="5" name="Footer Placeholder 4"/>
          <p:cNvSpPr>
            <a:spLocks noGrp="1"/>
          </p:cNvSpPr>
          <p:nvPr>
            <p:ph type="ftr" sz="quarter" idx="11"/>
          </p:nvPr>
        </p:nvSpPr>
        <p:spPr/>
        <p:txBody>
          <a:bodyPr/>
          <a:lstStyle/>
          <a:p>
            <a:r>
              <a:rPr lang="en-US" smtClean="0"/>
              <a:t>L.O. XX Title</a:t>
            </a:r>
            <a:endParaRPr lang="en-US"/>
          </a:p>
        </p:txBody>
      </p:sp>
    </p:spTree>
    <p:extLst>
      <p:ext uri="{BB962C8B-B14F-4D97-AF65-F5344CB8AC3E}">
        <p14:creationId xmlns:p14="http://schemas.microsoft.com/office/powerpoint/2010/main" val="1253578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78AFB8E-6032-4D64-BFAD-1D7FD8760858}" type="slidenum">
              <a:rPr lang="en-US" smtClean="0"/>
              <a:t>4</a:t>
            </a:fld>
            <a:endParaRPr lang="en-US"/>
          </a:p>
        </p:txBody>
      </p:sp>
      <p:sp>
        <p:nvSpPr>
          <p:cNvPr id="5" name="Footer Placeholder 4"/>
          <p:cNvSpPr>
            <a:spLocks noGrp="1"/>
          </p:cNvSpPr>
          <p:nvPr>
            <p:ph type="ftr" sz="quarter" idx="11"/>
          </p:nvPr>
        </p:nvSpPr>
        <p:spPr/>
        <p:txBody>
          <a:bodyPr/>
          <a:lstStyle/>
          <a:p>
            <a:r>
              <a:rPr lang="en-US" smtClean="0"/>
              <a:t>L.O. XX Title</a:t>
            </a:r>
            <a:endParaRPr lang="en-US"/>
          </a:p>
        </p:txBody>
      </p:sp>
    </p:spTree>
    <p:extLst>
      <p:ext uri="{BB962C8B-B14F-4D97-AF65-F5344CB8AC3E}">
        <p14:creationId xmlns:p14="http://schemas.microsoft.com/office/powerpoint/2010/main" val="1253578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rtl="0"/>
            <a:r>
              <a:rPr lang="en-US" sz="1200" i="1" kern="1200" dirty="0" smtClean="0">
                <a:solidFill>
                  <a:schemeClr val="tx1"/>
                </a:solidFill>
                <a:effectLst/>
                <a:latin typeface="+mn-lt"/>
                <a:ea typeface="+mn-ea"/>
                <a:cs typeface="+mn-cs"/>
              </a:rPr>
              <a:t>Areas to be covered by the ethics review</a:t>
            </a:r>
            <a:endParaRPr lang="en-GB"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An </a:t>
            </a:r>
            <a:r>
              <a:rPr lang="en-GB" sz="1200" kern="1200" dirty="0" smtClean="0">
                <a:solidFill>
                  <a:schemeClr val="tx1"/>
                </a:solidFill>
                <a:effectLst/>
                <a:latin typeface="+mn-lt"/>
                <a:ea typeface="+mn-ea"/>
                <a:cs typeface="+mn-cs"/>
              </a:rPr>
              <a:t>ethics review during a situation of public health emergency should cover 11 important areas: </a:t>
            </a:r>
            <a:r>
              <a:rPr lang="en-GB" sz="1200" kern="1200" dirty="0" err="1" smtClean="0">
                <a:solidFill>
                  <a:schemeClr val="tx1"/>
                </a:solidFill>
                <a:effectLst/>
                <a:latin typeface="+mn-lt"/>
                <a:ea typeface="+mn-ea"/>
                <a:cs typeface="+mn-cs"/>
              </a:rPr>
              <a:t>i</a:t>
            </a:r>
            <a:r>
              <a:rPr lang="en-GB" sz="1200" kern="1200" dirty="0" smtClean="0">
                <a:solidFill>
                  <a:schemeClr val="tx1"/>
                </a:solidFill>
                <a:effectLst/>
                <a:latin typeface="+mn-lt"/>
                <a:ea typeface="+mn-ea"/>
                <a:cs typeface="+mn-cs"/>
              </a:rPr>
              <a:t>) relevance of research to disaster situations, ii) informed consent and voluntariness, iii) role of community consultation and participation, iv) exploitation, v) dignity, privacy and confidentiality, vi) risk minimization, vii) professional competence, viii) public interest and distributive justice, ix) dissemination of results, x) international collaborative research, and xi) institutional responsibilities and arrangements (</a:t>
            </a:r>
            <a:r>
              <a:rPr lang="en-GB" sz="1200" kern="1200" dirty="0" err="1" smtClean="0">
                <a:solidFill>
                  <a:schemeClr val="tx1"/>
                </a:solidFill>
                <a:effectLst/>
                <a:latin typeface="+mn-lt"/>
                <a:ea typeface="+mn-ea"/>
                <a:cs typeface="+mn-cs"/>
              </a:rPr>
              <a:t>Sumathipala</a:t>
            </a:r>
            <a:r>
              <a:rPr lang="en-GB" sz="1200" kern="1200" dirty="0" smtClean="0">
                <a:solidFill>
                  <a:schemeClr val="tx1"/>
                </a:solidFill>
                <a:effectLst/>
                <a:latin typeface="+mn-lt"/>
                <a:ea typeface="+mn-ea"/>
                <a:cs typeface="+mn-cs"/>
              </a:rPr>
              <a:t> et al., 2010). In other words, RECs might ask questions about topics such as: </a:t>
            </a:r>
          </a:p>
          <a:p>
            <a:pPr lvl="0"/>
            <a:r>
              <a:rPr lang="en-US" sz="1200" kern="1200" dirty="0" smtClean="0">
                <a:solidFill>
                  <a:schemeClr val="tx1"/>
                </a:solidFill>
                <a:effectLst/>
                <a:latin typeface="+mn-lt"/>
                <a:ea typeface="+mn-ea"/>
                <a:cs typeface="+mn-cs"/>
              </a:rPr>
              <a:t>The balance of both therapeutic and non-therapeutic risks and potential benefits. </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adequacy of the proposed informed consent process. Elements to look for include:</a:t>
            </a:r>
            <a:endParaRPr lang="en-GB"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Sufficiency of the information provided, such that prospective participants can decide whether to participate;</a:t>
            </a:r>
            <a:endParaRPr lang="en-GB"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Protection from undue influence, pressure or even force (i.e. voluntariness); and </a:t>
            </a:r>
            <a:endParaRPr lang="en-GB"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Mechanisms to ensure the individual’s capacity to understand and appreciate the information and make a free choice.</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Confidentiality and how the disclosure of information will be handled and by whom.</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protection of vulnerable populations.</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equitable distribution of the burdens and benefits of participation.</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Several resources are available to guide the decision-making process of RECs and their members. </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78AFB8E-6032-4D64-BFAD-1D7FD8760858}" type="slidenum">
              <a:rPr lang="en-US" smtClean="0"/>
              <a:t>5</a:t>
            </a:fld>
            <a:endParaRPr lang="en-US"/>
          </a:p>
        </p:txBody>
      </p:sp>
      <p:sp>
        <p:nvSpPr>
          <p:cNvPr id="5" name="Footer Placeholder 4"/>
          <p:cNvSpPr>
            <a:spLocks noGrp="1"/>
          </p:cNvSpPr>
          <p:nvPr>
            <p:ph type="ftr" sz="quarter" idx="11"/>
          </p:nvPr>
        </p:nvSpPr>
        <p:spPr/>
        <p:txBody>
          <a:bodyPr/>
          <a:lstStyle/>
          <a:p>
            <a:r>
              <a:rPr lang="en-US" smtClean="0"/>
              <a:t>L.O. XX Title</a:t>
            </a:r>
            <a:endParaRPr lang="en-US"/>
          </a:p>
        </p:txBody>
      </p:sp>
    </p:spTree>
    <p:extLst>
      <p:ext uri="{BB962C8B-B14F-4D97-AF65-F5344CB8AC3E}">
        <p14:creationId xmlns:p14="http://schemas.microsoft.com/office/powerpoint/2010/main" val="1253578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rtl="0"/>
            <a:r>
              <a:rPr lang="en-US" sz="1200" i="1" kern="1200" dirty="0" smtClean="0">
                <a:solidFill>
                  <a:schemeClr val="tx1"/>
                </a:solidFill>
                <a:effectLst/>
                <a:latin typeface="+mn-lt"/>
                <a:ea typeface="+mn-ea"/>
                <a:cs typeface="+mn-cs"/>
              </a:rPr>
              <a:t>Areas to be covered by the ethics review</a:t>
            </a:r>
            <a:endParaRPr lang="en-GB"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An </a:t>
            </a:r>
            <a:r>
              <a:rPr lang="en-GB" sz="1200" kern="1200" dirty="0" smtClean="0">
                <a:solidFill>
                  <a:schemeClr val="tx1"/>
                </a:solidFill>
                <a:effectLst/>
                <a:latin typeface="+mn-lt"/>
                <a:ea typeface="+mn-ea"/>
                <a:cs typeface="+mn-cs"/>
              </a:rPr>
              <a:t>ethics review during a situation of public health emergency should cover 11 important areas: </a:t>
            </a:r>
            <a:r>
              <a:rPr lang="en-GB" sz="1200" kern="1200" dirty="0" err="1" smtClean="0">
                <a:solidFill>
                  <a:schemeClr val="tx1"/>
                </a:solidFill>
                <a:effectLst/>
                <a:latin typeface="+mn-lt"/>
                <a:ea typeface="+mn-ea"/>
                <a:cs typeface="+mn-cs"/>
              </a:rPr>
              <a:t>i</a:t>
            </a:r>
            <a:r>
              <a:rPr lang="en-GB" sz="1200" kern="1200" dirty="0" smtClean="0">
                <a:solidFill>
                  <a:schemeClr val="tx1"/>
                </a:solidFill>
                <a:effectLst/>
                <a:latin typeface="+mn-lt"/>
                <a:ea typeface="+mn-ea"/>
                <a:cs typeface="+mn-cs"/>
              </a:rPr>
              <a:t>) relevance of research to disaster situations, ii) informed consent and voluntariness, iii) role of community consultation and participation, iv) exploitation, v) dignity, privacy and confidentiality, vi) risk minimization, vii) professional competence, viii) public interest and distributive justice, ix) dissemination of results, x) international collaborative research, and xi) institutional responsibilities and arrangements (</a:t>
            </a:r>
            <a:r>
              <a:rPr lang="en-GB" sz="1200" kern="1200" dirty="0" err="1" smtClean="0">
                <a:solidFill>
                  <a:schemeClr val="tx1"/>
                </a:solidFill>
                <a:effectLst/>
                <a:latin typeface="+mn-lt"/>
                <a:ea typeface="+mn-ea"/>
                <a:cs typeface="+mn-cs"/>
              </a:rPr>
              <a:t>Sumathipala</a:t>
            </a:r>
            <a:r>
              <a:rPr lang="en-GB" sz="1200" kern="1200" dirty="0" smtClean="0">
                <a:solidFill>
                  <a:schemeClr val="tx1"/>
                </a:solidFill>
                <a:effectLst/>
                <a:latin typeface="+mn-lt"/>
                <a:ea typeface="+mn-ea"/>
                <a:cs typeface="+mn-cs"/>
              </a:rPr>
              <a:t> et al., 2010). In other words, RECs might ask questions about topics such as: </a:t>
            </a:r>
          </a:p>
          <a:p>
            <a:pPr lvl="0"/>
            <a:r>
              <a:rPr lang="en-US" sz="1200" kern="1200" dirty="0" smtClean="0">
                <a:solidFill>
                  <a:schemeClr val="tx1"/>
                </a:solidFill>
                <a:effectLst/>
                <a:latin typeface="+mn-lt"/>
                <a:ea typeface="+mn-ea"/>
                <a:cs typeface="+mn-cs"/>
              </a:rPr>
              <a:t>The balance of both therapeutic and non-therapeutic risks and potential benefits. </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adequacy of the proposed informed consent process. Elements to look for include:</a:t>
            </a:r>
            <a:endParaRPr lang="en-GB"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Sufficiency of the information provided, such that prospective participants can decide whether to participate;</a:t>
            </a:r>
            <a:endParaRPr lang="en-GB"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Protection from undue influence, pressure or even force (i.e. voluntariness); and </a:t>
            </a:r>
            <a:endParaRPr lang="en-GB"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Mechanisms to ensure the individual’s capacity to understand and appreciate the information and make a free choice.</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Confidentiality and how the disclosure of information will be handled and by whom.</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protection of vulnerable populations.</a:t>
            </a:r>
            <a:endParaRPr lang="en-GB"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equitable distribution of the burdens and benefits of participation.</a:t>
            </a:r>
            <a:endParaRPr lang="en-GB" sz="1200" kern="1200" dirty="0" smtClean="0">
              <a:solidFill>
                <a:schemeClr val="tx1"/>
              </a:solidFill>
              <a:effectLst/>
              <a:latin typeface="+mn-lt"/>
              <a:ea typeface="+mn-ea"/>
              <a:cs typeface="+mn-cs"/>
            </a:endParaRPr>
          </a:p>
          <a:p>
            <a:r>
              <a:rPr lang="en-US" sz="1200" kern="1200" smtClean="0">
                <a:solidFill>
                  <a:schemeClr val="tx1"/>
                </a:solidFill>
                <a:effectLst/>
                <a:latin typeface="+mn-lt"/>
                <a:ea typeface="+mn-ea"/>
                <a:cs typeface="+mn-cs"/>
              </a:rPr>
              <a:t>Several resources are available to guide the decision-making process of RECs and their members. </a:t>
            </a:r>
            <a:endParaRPr lang="en-GB"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78AFB8E-6032-4D64-BFAD-1D7FD8760858}" type="slidenum">
              <a:rPr lang="en-US" smtClean="0"/>
              <a:t>6</a:t>
            </a:fld>
            <a:endParaRPr lang="en-US"/>
          </a:p>
        </p:txBody>
      </p:sp>
      <p:sp>
        <p:nvSpPr>
          <p:cNvPr id="5" name="Footer Placeholder 4"/>
          <p:cNvSpPr>
            <a:spLocks noGrp="1"/>
          </p:cNvSpPr>
          <p:nvPr>
            <p:ph type="ftr" sz="quarter" idx="11"/>
          </p:nvPr>
        </p:nvSpPr>
        <p:spPr/>
        <p:txBody>
          <a:bodyPr/>
          <a:lstStyle/>
          <a:p>
            <a:r>
              <a:rPr lang="en-US" smtClean="0"/>
              <a:t>L.O. XX Title</a:t>
            </a:r>
            <a:endParaRPr lang="en-US"/>
          </a:p>
        </p:txBody>
      </p:sp>
    </p:spTree>
    <p:extLst>
      <p:ext uri="{BB962C8B-B14F-4D97-AF65-F5344CB8AC3E}">
        <p14:creationId xmlns:p14="http://schemas.microsoft.com/office/powerpoint/2010/main" val="1253578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r>
              <a:rPr lang="en-US" smtClean="0"/>
              <a:t>L.O. XX Title</a:t>
            </a:r>
            <a:endParaRPr lang="en-US"/>
          </a:p>
        </p:txBody>
      </p:sp>
      <p:sp>
        <p:nvSpPr>
          <p:cNvPr id="5" name="Slide Number Placeholder 4"/>
          <p:cNvSpPr>
            <a:spLocks noGrp="1"/>
          </p:cNvSpPr>
          <p:nvPr>
            <p:ph type="sldNum" sz="quarter" idx="11"/>
          </p:nvPr>
        </p:nvSpPr>
        <p:spPr/>
        <p:txBody>
          <a:bodyPr/>
          <a:lstStyle/>
          <a:p>
            <a:fld id="{F78AFB8E-6032-4D64-BFAD-1D7FD8760858}" type="slidenum">
              <a:rPr lang="en-US" smtClean="0"/>
              <a:t>7</a:t>
            </a:fld>
            <a:endParaRPr lang="en-US"/>
          </a:p>
        </p:txBody>
      </p:sp>
    </p:spTree>
    <p:extLst>
      <p:ext uri="{BB962C8B-B14F-4D97-AF65-F5344CB8AC3E}">
        <p14:creationId xmlns:p14="http://schemas.microsoft.com/office/powerpoint/2010/main" val="21938182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rtl="0"/>
            <a:r>
              <a:rPr lang="en-US" sz="1200" i="0" kern="1200" dirty="0" smtClean="0">
                <a:solidFill>
                  <a:schemeClr val="tx1"/>
                </a:solidFill>
                <a:effectLst/>
                <a:latin typeface="+mn-lt"/>
                <a:ea typeface="+mn-ea"/>
                <a:cs typeface="+mn-cs"/>
              </a:rPr>
              <a:t>Challenges raised specifically by the review of public health emergencies research</a:t>
            </a:r>
          </a:p>
          <a:p>
            <a:pPr lvl="0" rtl="0"/>
            <a:endParaRPr lang="en-GB" sz="1200" i="0" kern="1200" dirty="0" smtClean="0">
              <a:solidFill>
                <a:schemeClr val="tx1"/>
              </a:solidFill>
              <a:effectLst/>
              <a:latin typeface="+mn-lt"/>
              <a:ea typeface="+mn-ea"/>
              <a:cs typeface="+mn-cs"/>
            </a:endParaRPr>
          </a:p>
          <a:p>
            <a:pPr lvl="1"/>
            <a:r>
              <a:rPr lang="en-US" sz="1200" i="0" kern="1200" dirty="0" smtClean="0">
                <a:solidFill>
                  <a:schemeClr val="tx1"/>
                </a:solidFill>
                <a:effectLst/>
                <a:latin typeface="+mn-lt"/>
                <a:ea typeface="+mn-ea"/>
                <a:cs typeface="+mn-cs"/>
              </a:rPr>
              <a:t>Research design </a:t>
            </a:r>
            <a:endParaRPr lang="en-GB" sz="1200" i="0" kern="1200" dirty="0" smtClean="0">
              <a:solidFill>
                <a:schemeClr val="tx1"/>
              </a:solidFill>
              <a:effectLst/>
              <a:latin typeface="+mn-lt"/>
              <a:ea typeface="+mn-ea"/>
              <a:cs typeface="+mn-cs"/>
            </a:endParaRPr>
          </a:p>
          <a:p>
            <a:r>
              <a:rPr lang="en-US" sz="1200" i="0" kern="1200" dirty="0" smtClean="0">
                <a:solidFill>
                  <a:schemeClr val="tx1"/>
                </a:solidFill>
                <a:effectLst/>
                <a:latin typeface="+mn-lt"/>
                <a:ea typeface="+mn-ea"/>
                <a:cs typeface="+mn-cs"/>
              </a:rPr>
              <a:t>Research on public health crises raises great empirical and ethical issues. For instance, if one wanted to study how best to respond to the needs of people immediately after a tsunami or at the beginning of a pandemic influenza crisis, conducting an RCT would present important ethical and logistic challenges. Instead, one might choose to study the use of social media during or after such emergencies, and learn, from such analysis, about the kinds of resources that are most needed in hospitals and which communities have the greatest need for vaccine supplies.</a:t>
            </a:r>
          </a:p>
          <a:p>
            <a:endParaRPr lang="en-GB" sz="1200" i="0" kern="1200" dirty="0" smtClean="0">
              <a:solidFill>
                <a:schemeClr val="tx1"/>
              </a:solidFill>
              <a:effectLst/>
              <a:latin typeface="+mn-lt"/>
              <a:ea typeface="+mn-ea"/>
              <a:cs typeface="+mn-cs"/>
            </a:endParaRPr>
          </a:p>
          <a:p>
            <a:pPr lvl="1"/>
            <a:r>
              <a:rPr lang="en-US" sz="1200" i="0" kern="1200" dirty="0" smtClean="0">
                <a:solidFill>
                  <a:schemeClr val="tx1"/>
                </a:solidFill>
                <a:effectLst/>
                <a:latin typeface="+mn-lt"/>
                <a:ea typeface="+mn-ea"/>
                <a:cs typeface="+mn-cs"/>
              </a:rPr>
              <a:t>Expertise</a:t>
            </a:r>
            <a:endParaRPr lang="en-GB" sz="1200" i="0" kern="1200" dirty="0" smtClean="0">
              <a:solidFill>
                <a:schemeClr val="tx1"/>
              </a:solidFill>
              <a:effectLst/>
              <a:latin typeface="+mn-lt"/>
              <a:ea typeface="+mn-ea"/>
              <a:cs typeface="+mn-cs"/>
            </a:endParaRPr>
          </a:p>
          <a:p>
            <a:r>
              <a:rPr lang="en-US" sz="1200" i="0" kern="1200" dirty="0" smtClean="0">
                <a:solidFill>
                  <a:schemeClr val="tx1"/>
                </a:solidFill>
                <a:effectLst/>
                <a:latin typeface="+mn-lt"/>
                <a:ea typeface="+mn-ea"/>
                <a:cs typeface="+mn-cs"/>
              </a:rPr>
              <a:t>Suppose a research ethics committee receives a protocol to monitor social media before, during and after an emergency (cf. </a:t>
            </a:r>
            <a:r>
              <a:rPr lang="en-US" sz="1200" i="0" kern="1200" dirty="0" err="1" smtClean="0">
                <a:solidFill>
                  <a:schemeClr val="tx1"/>
                </a:solidFill>
                <a:effectLst/>
                <a:latin typeface="+mn-lt"/>
                <a:ea typeface="+mn-ea"/>
                <a:cs typeface="+mn-cs"/>
              </a:rPr>
              <a:t>Petrini</a:t>
            </a:r>
            <a:r>
              <a:rPr lang="en-US" sz="1200" i="0" kern="1200" dirty="0" smtClean="0">
                <a:solidFill>
                  <a:schemeClr val="tx1"/>
                </a:solidFill>
                <a:effectLst/>
                <a:latin typeface="+mn-lt"/>
                <a:ea typeface="+mn-ea"/>
                <a:cs typeface="+mn-cs"/>
              </a:rPr>
              <a:t>, 2013; Stephens et al., 2013). If all REC members were clinicians without public health experience, there would be the concern that the committee lacked the needed scientific expertise to review the protocol. In cases where expertise cannot be found among the members of the REC, the committee should request the help of external specialists.</a:t>
            </a:r>
          </a:p>
          <a:p>
            <a:endParaRPr lang="en-GB" sz="1200" i="0" kern="1200" dirty="0" smtClean="0">
              <a:solidFill>
                <a:schemeClr val="tx1"/>
              </a:solidFill>
              <a:effectLst/>
              <a:latin typeface="+mn-lt"/>
              <a:ea typeface="+mn-ea"/>
              <a:cs typeface="+mn-cs"/>
            </a:endParaRPr>
          </a:p>
          <a:p>
            <a:pPr lvl="1"/>
            <a:r>
              <a:rPr lang="en-US" sz="1200" i="0" kern="1200" dirty="0" smtClean="0">
                <a:solidFill>
                  <a:schemeClr val="tx1"/>
                </a:solidFill>
                <a:effectLst/>
                <a:latin typeface="+mn-lt"/>
                <a:ea typeface="+mn-ea"/>
                <a:cs typeface="+mn-cs"/>
              </a:rPr>
              <a:t>Representation from the community</a:t>
            </a:r>
            <a:endParaRPr lang="en-GB" sz="1200" i="0" kern="1200" dirty="0" smtClean="0">
              <a:solidFill>
                <a:schemeClr val="tx1"/>
              </a:solidFill>
              <a:effectLst/>
              <a:latin typeface="+mn-lt"/>
              <a:ea typeface="+mn-ea"/>
              <a:cs typeface="+mn-cs"/>
            </a:endParaRPr>
          </a:p>
          <a:p>
            <a:r>
              <a:rPr lang="en-US" sz="1200" i="0" kern="1200" dirty="0" smtClean="0">
                <a:solidFill>
                  <a:schemeClr val="tx1"/>
                </a:solidFill>
                <a:effectLst/>
                <a:latin typeface="+mn-lt"/>
                <a:ea typeface="+mn-ea"/>
                <a:cs typeface="+mn-cs"/>
              </a:rPr>
              <a:t>Research ethics committees should include community representatives. However, depending on the extent of the public health emergency, sustaining this representation can be particularly difficult. In addition, the ‘representativeness’ of the community representatives should also be kept in mind, as some emergencies may affect specific subpopulations that may or may not normally be well represented in the REC.</a:t>
            </a:r>
          </a:p>
          <a:p>
            <a:endParaRPr lang="en-GB" sz="1200" i="0" kern="1200" dirty="0" smtClean="0">
              <a:solidFill>
                <a:schemeClr val="tx1"/>
              </a:solidFill>
              <a:effectLst/>
              <a:latin typeface="+mn-lt"/>
              <a:ea typeface="+mn-ea"/>
              <a:cs typeface="+mn-cs"/>
            </a:endParaRPr>
          </a:p>
          <a:p>
            <a:pPr lvl="1"/>
            <a:r>
              <a:rPr lang="en-US" sz="1200" i="0" kern="1200" dirty="0" smtClean="0">
                <a:solidFill>
                  <a:schemeClr val="tx1"/>
                </a:solidFill>
                <a:effectLst/>
                <a:latin typeface="+mn-lt"/>
                <a:ea typeface="+mn-ea"/>
                <a:cs typeface="+mn-cs"/>
              </a:rPr>
              <a:t>Altered standards</a:t>
            </a:r>
            <a:endParaRPr lang="en-GB" sz="1200" i="0" kern="1200" dirty="0" smtClean="0">
              <a:solidFill>
                <a:schemeClr val="tx1"/>
              </a:solidFill>
              <a:effectLst/>
              <a:latin typeface="+mn-lt"/>
              <a:ea typeface="+mn-ea"/>
              <a:cs typeface="+mn-cs"/>
            </a:endParaRPr>
          </a:p>
          <a:p>
            <a:r>
              <a:rPr lang="en-US" sz="1200" i="0" kern="1200" dirty="0" smtClean="0">
                <a:solidFill>
                  <a:schemeClr val="tx1"/>
                </a:solidFill>
                <a:effectLst/>
                <a:latin typeface="+mn-lt"/>
                <a:ea typeface="+mn-ea"/>
                <a:cs typeface="+mn-cs"/>
              </a:rPr>
              <a:t>Clinical practice is normally guided by a notion of the “standard of care”.  However, as a result of the lack of resources or rationing, the standard of care can sometimes be altered in the course of public health emergencies (see LO7.1). For example, a shortage of ventilators or hospital beds might mean that a level of care that would normally be the standard is unavailable during a public health crisis. </a:t>
            </a:r>
            <a:endParaRPr lang="en-GB" sz="1200" i="0" kern="1200" dirty="0" smtClean="0">
              <a:solidFill>
                <a:schemeClr val="tx1"/>
              </a:solidFill>
              <a:effectLst/>
              <a:latin typeface="+mn-lt"/>
              <a:ea typeface="+mn-ea"/>
              <a:cs typeface="+mn-cs"/>
            </a:endParaRPr>
          </a:p>
          <a:p>
            <a:r>
              <a:rPr lang="en-US" sz="1200" i="0" kern="1200" dirty="0" smtClean="0">
                <a:solidFill>
                  <a:schemeClr val="tx1"/>
                </a:solidFill>
                <a:effectLst/>
                <a:latin typeface="+mn-lt"/>
                <a:ea typeface="+mn-ea"/>
                <a:cs typeface="+mn-cs"/>
              </a:rPr>
              <a:t>Analogously, one might make the case on utilitarian grounds that it should be permissible for RECs to consider research and approve it according to standards different than those for studies conducted in non-emergency settings (</a:t>
            </a:r>
            <a:r>
              <a:rPr lang="en-US" sz="1200" i="0" kern="1200" dirty="0" err="1" smtClean="0">
                <a:solidFill>
                  <a:schemeClr val="tx1"/>
                </a:solidFill>
                <a:effectLst/>
                <a:latin typeface="+mn-lt"/>
                <a:ea typeface="+mn-ea"/>
                <a:cs typeface="+mn-cs"/>
              </a:rPr>
              <a:t>Limkakeng</a:t>
            </a:r>
            <a:r>
              <a:rPr lang="en-US" sz="1200" i="0" kern="1200" dirty="0" smtClean="0">
                <a:solidFill>
                  <a:schemeClr val="tx1"/>
                </a:solidFill>
                <a:effectLst/>
                <a:latin typeface="+mn-lt"/>
                <a:ea typeface="+mn-ea"/>
                <a:cs typeface="+mn-cs"/>
              </a:rPr>
              <a:t> et al., 2013; Sims et al., 2013). In particular, the issue of consent is likely to come up. For example, a study to monitor social media traffic during and after an emergency could be granted a waiver of consent because:</a:t>
            </a:r>
            <a:endParaRPr lang="en-GB" sz="1200" i="0" kern="1200" dirty="0" smtClean="0">
              <a:solidFill>
                <a:schemeClr val="tx1"/>
              </a:solidFill>
              <a:effectLst/>
              <a:latin typeface="+mn-lt"/>
              <a:ea typeface="+mn-ea"/>
              <a:cs typeface="+mn-cs"/>
            </a:endParaRPr>
          </a:p>
          <a:p>
            <a:pPr lvl="5"/>
            <a:r>
              <a:rPr lang="en-US" sz="1200" i="0" kern="1200" dirty="0" smtClean="0">
                <a:solidFill>
                  <a:schemeClr val="tx1"/>
                </a:solidFill>
                <a:effectLst/>
                <a:latin typeface="+mn-lt"/>
                <a:ea typeface="+mn-ea"/>
                <a:cs typeface="+mn-cs"/>
              </a:rPr>
              <a:t>Investigators do not know in advance who will be using social media, so it is not possible to obtain their consent beforehand; </a:t>
            </a:r>
            <a:endParaRPr lang="en-GB" sz="1200" i="0" kern="1200" dirty="0" smtClean="0">
              <a:solidFill>
                <a:schemeClr val="tx1"/>
              </a:solidFill>
              <a:effectLst/>
              <a:latin typeface="+mn-lt"/>
              <a:ea typeface="+mn-ea"/>
              <a:cs typeface="+mn-cs"/>
            </a:endParaRPr>
          </a:p>
          <a:p>
            <a:pPr lvl="5"/>
            <a:r>
              <a:rPr lang="en-US" sz="1200" i="0" kern="1200" dirty="0" smtClean="0">
                <a:solidFill>
                  <a:schemeClr val="tx1"/>
                </a:solidFill>
                <a:effectLst/>
                <a:latin typeface="+mn-lt"/>
                <a:ea typeface="+mn-ea"/>
                <a:cs typeface="+mn-cs"/>
              </a:rPr>
              <a:t>There will not be time once the crisis begins to obtain consent from social media users, so their consent cannot be obtained then; and </a:t>
            </a:r>
            <a:endParaRPr lang="en-GB" sz="1200" i="0" kern="1200" dirty="0" smtClean="0">
              <a:solidFill>
                <a:schemeClr val="tx1"/>
              </a:solidFill>
              <a:effectLst/>
              <a:latin typeface="+mn-lt"/>
              <a:ea typeface="+mn-ea"/>
              <a:cs typeface="+mn-cs"/>
            </a:endParaRPr>
          </a:p>
          <a:p>
            <a:pPr lvl="5"/>
            <a:r>
              <a:rPr lang="en-US" sz="1200" i="0" kern="1200" dirty="0" smtClean="0">
                <a:solidFill>
                  <a:schemeClr val="tx1"/>
                </a:solidFill>
                <a:effectLst/>
                <a:latin typeface="+mn-lt"/>
                <a:ea typeface="+mn-ea"/>
                <a:cs typeface="+mn-cs"/>
              </a:rPr>
              <a:t>The very idea of interrupting emergency communication in order to study it is ethically questionable, so consent itself is problematic in the circumstances.</a:t>
            </a:r>
            <a:endParaRPr lang="en-GB" sz="1200" i="0" kern="1200" dirty="0" smtClean="0">
              <a:solidFill>
                <a:schemeClr val="tx1"/>
              </a:solidFill>
              <a:effectLst/>
              <a:latin typeface="+mn-lt"/>
              <a:ea typeface="+mn-ea"/>
              <a:cs typeface="+mn-cs"/>
            </a:endParaRPr>
          </a:p>
          <a:p>
            <a:r>
              <a:rPr lang="en-US" sz="1200" i="0" kern="1200" dirty="0" smtClean="0">
                <a:solidFill>
                  <a:schemeClr val="tx1"/>
                </a:solidFill>
                <a:effectLst/>
                <a:latin typeface="+mn-lt"/>
                <a:ea typeface="+mn-ea"/>
                <a:cs typeface="+mn-cs"/>
              </a:rPr>
              <a:t>When standard procedures that should govern the process of ethics review of research activities, including public health research, cannot be followed, a REC might impose alternative requirements. In the case of the social media study discussed above, the REC could request advance community notification that the monitoring might occur. In general, it may be worth noting that it might be easier to study a community under altered standards of ethics review and approval once a rapport and trust has been established.</a:t>
            </a:r>
            <a:endParaRPr lang="en-GB" sz="1200" i="0" kern="1200" dirty="0" smtClean="0">
              <a:solidFill>
                <a:schemeClr val="tx1"/>
              </a:solidFill>
              <a:effectLst/>
              <a:latin typeface="+mn-lt"/>
              <a:ea typeface="+mn-ea"/>
              <a:cs typeface="+mn-cs"/>
            </a:endParaRPr>
          </a:p>
          <a:p>
            <a:endParaRPr lang="en-GB" i="0" dirty="0"/>
          </a:p>
        </p:txBody>
      </p:sp>
      <p:sp>
        <p:nvSpPr>
          <p:cNvPr id="4" name="Slide Number Placeholder 3"/>
          <p:cNvSpPr>
            <a:spLocks noGrp="1"/>
          </p:cNvSpPr>
          <p:nvPr>
            <p:ph type="sldNum" sz="quarter" idx="10"/>
          </p:nvPr>
        </p:nvSpPr>
        <p:spPr/>
        <p:txBody>
          <a:bodyPr/>
          <a:lstStyle/>
          <a:p>
            <a:fld id="{F78AFB8E-6032-4D64-BFAD-1D7FD8760858}" type="slidenum">
              <a:rPr lang="en-US" smtClean="0"/>
              <a:t>8</a:t>
            </a:fld>
            <a:endParaRPr lang="en-US"/>
          </a:p>
        </p:txBody>
      </p:sp>
      <p:sp>
        <p:nvSpPr>
          <p:cNvPr id="5" name="Footer Placeholder 4"/>
          <p:cNvSpPr>
            <a:spLocks noGrp="1"/>
          </p:cNvSpPr>
          <p:nvPr>
            <p:ph type="ftr" sz="quarter" idx="11"/>
          </p:nvPr>
        </p:nvSpPr>
        <p:spPr/>
        <p:txBody>
          <a:bodyPr/>
          <a:lstStyle/>
          <a:p>
            <a:r>
              <a:rPr lang="en-US" smtClean="0"/>
              <a:t>L.O. XX Title</a:t>
            </a:r>
            <a:endParaRPr lang="en-US"/>
          </a:p>
        </p:txBody>
      </p:sp>
    </p:spTree>
    <p:extLst>
      <p:ext uri="{BB962C8B-B14F-4D97-AF65-F5344CB8AC3E}">
        <p14:creationId xmlns:p14="http://schemas.microsoft.com/office/powerpoint/2010/main" val="12535781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Hint for facilitators: See Topic item iii, below, for an example.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i="1"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F78AFB8E-6032-4D64-BFAD-1D7FD8760858}" type="slidenum">
              <a:rPr lang="en-US" smtClean="0"/>
              <a:t>10</a:t>
            </a:fld>
            <a:endParaRPr lang="en-US"/>
          </a:p>
        </p:txBody>
      </p:sp>
      <p:sp>
        <p:nvSpPr>
          <p:cNvPr id="5" name="Footer Placeholder 4"/>
          <p:cNvSpPr>
            <a:spLocks noGrp="1"/>
          </p:cNvSpPr>
          <p:nvPr>
            <p:ph type="ftr" sz="quarter" idx="11"/>
          </p:nvPr>
        </p:nvSpPr>
        <p:spPr/>
        <p:txBody>
          <a:bodyPr/>
          <a:lstStyle/>
          <a:p>
            <a:r>
              <a:rPr lang="en-US" smtClean="0"/>
              <a:t>L.O. XX Title</a:t>
            </a:r>
            <a:endParaRPr lang="en-US"/>
          </a:p>
        </p:txBody>
      </p:sp>
    </p:spTree>
    <p:extLst>
      <p:ext uri="{BB962C8B-B14F-4D97-AF65-F5344CB8AC3E}">
        <p14:creationId xmlns:p14="http://schemas.microsoft.com/office/powerpoint/2010/main" val="1253578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bg>
      <p:bgPr>
        <a:gradFill flip="none" rotWithShape="1">
          <a:gsLst>
            <a:gs pos="0">
              <a:schemeClr val="bg1">
                <a:tint val="40000"/>
                <a:satMod val="350000"/>
                <a:alpha val="10000"/>
              </a:schemeClr>
            </a:gs>
            <a:gs pos="40000">
              <a:srgbClr val="1E7FB8">
                <a:alpha val="10000"/>
              </a:srgbClr>
            </a:gs>
            <a:gs pos="100000">
              <a:srgbClr val="000066">
                <a:alpha val="10000"/>
              </a:srgb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600"/>
            </a:lvl1pPr>
            <a:lvl2pPr>
              <a:defRPr sz="2200"/>
            </a:lvl2pPr>
            <a:lvl3pPr>
              <a:defRPr sz="2000"/>
            </a:lvl3pPr>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Line 6"/>
          <p:cNvSpPr>
            <a:spLocks noChangeShapeType="1"/>
          </p:cNvSpPr>
          <p:nvPr userDrawn="1"/>
        </p:nvSpPr>
        <p:spPr bwMode="auto">
          <a:xfrm>
            <a:off x="0" y="908545"/>
            <a:ext cx="9144000" cy="0"/>
          </a:xfrm>
          <a:prstGeom prst="line">
            <a:avLst/>
          </a:prstGeom>
          <a:noFill/>
          <a:ln w="38100">
            <a:solidFill>
              <a:srgbClr val="1E7FB8"/>
            </a:solidFill>
            <a:round/>
            <a:headEnd/>
            <a:tailEnd/>
          </a:ln>
          <a:effectLst>
            <a:outerShdw dist="28398" dir="1593903" algn="ctr" rotWithShape="0">
              <a:schemeClr val="bg2"/>
            </a:outerShdw>
          </a:effectLst>
          <a:extLst>
            <a:ext uri="{909E8E84-426E-40DD-AFC4-6F175D3DCCD1}">
              <a14:hiddenFill xmlns:a14="http://schemas.microsoft.com/office/drawing/2010/main">
                <a:noFill/>
              </a14:hiddenFill>
            </a:ext>
          </a:extLst>
        </p:spPr>
        <p:txBody>
          <a:bodyPr lIns="80147" tIns="40074" rIns="80147" bIns="40074"/>
          <a:lstStyle/>
          <a:p>
            <a:pPr fontAlgn="base">
              <a:spcBef>
                <a:spcPct val="0"/>
              </a:spcBef>
              <a:spcAft>
                <a:spcPct val="0"/>
              </a:spcAft>
            </a:pPr>
            <a:endParaRPr lang="en-US" sz="2500" smtClean="0">
              <a:solidFill>
                <a:srgbClr val="000066"/>
              </a:solidFill>
            </a:endParaRPr>
          </a:p>
        </p:txBody>
      </p:sp>
      <p:sp>
        <p:nvSpPr>
          <p:cNvPr id="5" name="Slide Number Placeholder 5"/>
          <p:cNvSpPr>
            <a:spLocks noGrp="1"/>
          </p:cNvSpPr>
          <p:nvPr>
            <p:ph type="sldNum" sz="quarter" idx="12"/>
          </p:nvPr>
        </p:nvSpPr>
        <p:spPr>
          <a:xfrm>
            <a:off x="4860032" y="6453336"/>
            <a:ext cx="2057400" cy="288032"/>
          </a:xfrm>
          <a:prstGeom prst="rect">
            <a:avLst/>
          </a:prstGeom>
        </p:spPr>
        <p:txBody>
          <a:bodyPr/>
          <a:lstStyle>
            <a:lvl1pPr algn="ctr">
              <a:defRPr sz="1050">
                <a:solidFill>
                  <a:schemeClr val="bg1"/>
                </a:solidFill>
              </a:defRPr>
            </a:lvl1pPr>
          </a:lstStyle>
          <a:p>
            <a:fld id="{FD10F4F7-0890-4C57-A1B5-8F965AD80A82}" type="slidenum">
              <a:rPr lang="en-CA" smtClean="0"/>
              <a:pPr/>
              <a:t>‹#›</a:t>
            </a:fld>
            <a:endParaRPr lang="en-CA" dirty="0"/>
          </a:p>
        </p:txBody>
      </p:sp>
    </p:spTree>
    <p:extLst>
      <p:ext uri="{BB962C8B-B14F-4D97-AF65-F5344CB8AC3E}">
        <p14:creationId xmlns:p14="http://schemas.microsoft.com/office/powerpoint/2010/main" val="96848436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1_Section Header">
    <p:bg>
      <p:bgPr>
        <a:gradFill flip="none" rotWithShape="1">
          <a:gsLst>
            <a:gs pos="0">
              <a:schemeClr val="bg1">
                <a:tint val="40000"/>
                <a:satMod val="350000"/>
                <a:alpha val="10000"/>
              </a:schemeClr>
            </a:gs>
            <a:gs pos="40000">
              <a:srgbClr val="1E7FB8">
                <a:alpha val="10000"/>
              </a:srgbClr>
            </a:gs>
            <a:gs pos="100000">
              <a:srgbClr val="000066">
                <a:alpha val="10000"/>
              </a:srgb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2996951"/>
            <a:ext cx="7886700" cy="576065"/>
          </a:xfrm>
        </p:spPr>
        <p:txBody>
          <a:bodyPr anchor="b"/>
          <a:lstStyle>
            <a:lvl1pPr algn="l">
              <a:defRPr sz="4000"/>
            </a:lvl1pPr>
          </a:lstStyle>
          <a:p>
            <a:r>
              <a:rPr lang="en-US" dirty="0" smtClean="0"/>
              <a:t>Click to edit Master title style</a:t>
            </a:r>
            <a:endParaRPr lang="en-CA" dirty="0"/>
          </a:p>
        </p:txBody>
      </p:sp>
      <p:sp>
        <p:nvSpPr>
          <p:cNvPr id="3" name="Text Placeholder 2"/>
          <p:cNvSpPr>
            <a:spLocks noGrp="1"/>
          </p:cNvSpPr>
          <p:nvPr>
            <p:ph type="body" idx="1"/>
          </p:nvPr>
        </p:nvSpPr>
        <p:spPr>
          <a:xfrm>
            <a:off x="899592" y="3789040"/>
            <a:ext cx="7610996" cy="1500187"/>
          </a:xfrm>
        </p:spPr>
        <p:txBody>
          <a:bodyPr/>
          <a:lstStyle>
            <a:lvl1pPr marL="0" indent="0">
              <a:buNone/>
              <a:defRPr sz="3500">
                <a:solidFill>
                  <a:srgbClr val="C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7" name="Line 6"/>
          <p:cNvSpPr>
            <a:spLocks noChangeShapeType="1"/>
          </p:cNvSpPr>
          <p:nvPr userDrawn="1"/>
        </p:nvSpPr>
        <p:spPr bwMode="auto">
          <a:xfrm>
            <a:off x="0" y="3573016"/>
            <a:ext cx="9144000" cy="0"/>
          </a:xfrm>
          <a:prstGeom prst="line">
            <a:avLst/>
          </a:prstGeom>
          <a:noFill/>
          <a:ln w="38100">
            <a:solidFill>
              <a:srgbClr val="1E7FB8"/>
            </a:solidFill>
            <a:round/>
            <a:headEnd/>
            <a:tailEnd/>
          </a:ln>
          <a:effectLst>
            <a:outerShdw dist="28398" dir="1593903" algn="ctr" rotWithShape="0">
              <a:schemeClr val="bg2"/>
            </a:outerShdw>
          </a:effectLst>
          <a:extLst>
            <a:ext uri="{909E8E84-426E-40DD-AFC4-6F175D3DCCD1}">
              <a14:hiddenFill xmlns:a14="http://schemas.microsoft.com/office/drawing/2010/main">
                <a:noFill/>
              </a14:hiddenFill>
            </a:ext>
          </a:extLst>
        </p:spPr>
        <p:txBody>
          <a:bodyPr lIns="80147" tIns="40074" rIns="80147" bIns="40074"/>
          <a:lstStyle/>
          <a:p>
            <a:pPr fontAlgn="base">
              <a:spcBef>
                <a:spcPct val="0"/>
              </a:spcBef>
              <a:spcAft>
                <a:spcPct val="0"/>
              </a:spcAft>
            </a:pPr>
            <a:endParaRPr lang="en-US" sz="2500" smtClean="0">
              <a:solidFill>
                <a:srgbClr val="000066"/>
              </a:solidFill>
            </a:endParaRPr>
          </a:p>
        </p:txBody>
      </p:sp>
    </p:spTree>
    <p:extLst>
      <p:ext uri="{BB962C8B-B14F-4D97-AF65-F5344CB8AC3E}">
        <p14:creationId xmlns:p14="http://schemas.microsoft.com/office/powerpoint/2010/main" val="398880402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istake">
    <p:spTree>
      <p:nvGrpSpPr>
        <p:cNvPr id="1" name=""/>
        <p:cNvGrpSpPr/>
        <p:nvPr/>
      </p:nvGrpSpPr>
      <p:grpSpPr>
        <a:xfrm>
          <a:off x="0" y="0"/>
          <a:ext cx="0" cy="0"/>
          <a:chOff x="0" y="0"/>
          <a:chExt cx="0" cy="0"/>
        </a:xfrm>
      </p:grpSpPr>
      <p:sp>
        <p:nvSpPr>
          <p:cNvPr id="8" name="Title 1"/>
          <p:cNvSpPr>
            <a:spLocks noGrp="1"/>
          </p:cNvSpPr>
          <p:nvPr>
            <p:ph type="title"/>
          </p:nvPr>
        </p:nvSpPr>
        <p:spPr>
          <a:xfrm>
            <a:off x="0" y="3645024"/>
            <a:ext cx="7418140" cy="577788"/>
          </a:xfrm>
        </p:spPr>
        <p:txBody>
          <a:bodyPr anchor="b"/>
          <a:lstStyle>
            <a:lvl1pPr algn="ctr">
              <a:defRPr kumimoji="0" lang="en-US" sz="4000" b="1" i="0" u="none" strike="noStrike" kern="0" cap="none" spc="0" normalizeH="0" baseline="0" noProof="0" smtClean="0">
                <a:ln>
                  <a:noFill/>
                </a:ln>
                <a:solidFill>
                  <a:srgbClr val="CC3300"/>
                </a:solidFill>
                <a:effectLst/>
                <a:uLnTx/>
                <a:uFillTx/>
              </a:defRPr>
            </a:lvl1pPr>
          </a:lstStyle>
          <a:p>
            <a:pPr lvl="0"/>
            <a:r>
              <a:rPr kumimoji="0" lang="en-US" sz="3500" b="1" i="0" u="none" strike="noStrike" kern="0" cap="none" spc="0" normalizeH="0" baseline="0" noProof="0" dirty="0" smtClean="0">
                <a:ln>
                  <a:noFill/>
                </a:ln>
                <a:solidFill>
                  <a:srgbClr val="CC3300"/>
                </a:solidFill>
                <a:effectLst/>
                <a:uLnTx/>
                <a:uFillTx/>
                <a:latin typeface="+mn-lt"/>
                <a:cs typeface="+mn-cs"/>
              </a:rPr>
              <a:t>Click to edit Master title style</a:t>
            </a:r>
            <a:endParaRPr lang="en-US" dirty="0" smtClean="0"/>
          </a:p>
        </p:txBody>
      </p:sp>
      <p:sp>
        <p:nvSpPr>
          <p:cNvPr id="5" name="Title 1"/>
          <p:cNvSpPr txBox="1">
            <a:spLocks/>
          </p:cNvSpPr>
          <p:nvPr userDrawn="1"/>
        </p:nvSpPr>
        <p:spPr bwMode="auto">
          <a:xfrm>
            <a:off x="-325860" y="2996952"/>
            <a:ext cx="7418140" cy="577788"/>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lvl1pPr algn="ctr" defTabSz="914179" rtl="0" eaLnBrk="0" fontAlgn="base" hangingPunct="0">
              <a:spcBef>
                <a:spcPct val="0"/>
              </a:spcBef>
              <a:spcAft>
                <a:spcPct val="0"/>
              </a:spcAft>
              <a:defRPr kumimoji="0" lang="en-US" sz="4000" b="1" i="0" u="none" strike="noStrike" kern="0" cap="none" spc="0" normalizeH="0" baseline="0" noProof="0" smtClean="0">
                <a:ln>
                  <a:noFill/>
                </a:ln>
                <a:solidFill>
                  <a:srgbClr val="CC3300"/>
                </a:solidFill>
                <a:effectLst/>
                <a:uLnTx/>
                <a:uFillTx/>
                <a:latin typeface="+mj-lt"/>
                <a:ea typeface="+mj-ea"/>
                <a:cs typeface="+mj-cs"/>
              </a:defRPr>
            </a:lvl1pPr>
            <a:lvl2pPr algn="ctr" defTabSz="914179" rtl="0" eaLnBrk="0" fontAlgn="base" hangingPunct="0">
              <a:spcBef>
                <a:spcPct val="0"/>
              </a:spcBef>
              <a:spcAft>
                <a:spcPct val="0"/>
              </a:spcAft>
              <a:defRPr sz="3500" b="1">
                <a:solidFill>
                  <a:srgbClr val="000066"/>
                </a:solidFill>
                <a:latin typeface="Arial" charset="0"/>
                <a:cs typeface="Arial" charset="0"/>
              </a:defRPr>
            </a:lvl2pPr>
            <a:lvl3pPr algn="ctr" defTabSz="914179" rtl="0" eaLnBrk="0" fontAlgn="base" hangingPunct="0">
              <a:spcBef>
                <a:spcPct val="0"/>
              </a:spcBef>
              <a:spcAft>
                <a:spcPct val="0"/>
              </a:spcAft>
              <a:defRPr sz="3500" b="1">
                <a:solidFill>
                  <a:srgbClr val="000066"/>
                </a:solidFill>
                <a:latin typeface="Arial" charset="0"/>
                <a:cs typeface="Arial" charset="0"/>
              </a:defRPr>
            </a:lvl3pPr>
            <a:lvl4pPr algn="ctr" defTabSz="914179" rtl="0" eaLnBrk="0" fontAlgn="base" hangingPunct="0">
              <a:spcBef>
                <a:spcPct val="0"/>
              </a:spcBef>
              <a:spcAft>
                <a:spcPct val="0"/>
              </a:spcAft>
              <a:defRPr sz="3500" b="1">
                <a:solidFill>
                  <a:srgbClr val="000066"/>
                </a:solidFill>
                <a:latin typeface="Arial" charset="0"/>
                <a:cs typeface="Arial" charset="0"/>
              </a:defRPr>
            </a:lvl4pPr>
            <a:lvl5pPr algn="ctr" defTabSz="914179" rtl="0" eaLnBrk="0" fontAlgn="base" hangingPunct="0">
              <a:spcBef>
                <a:spcPct val="0"/>
              </a:spcBef>
              <a:spcAft>
                <a:spcPct val="0"/>
              </a:spcAft>
              <a:defRPr sz="3500" b="1">
                <a:solidFill>
                  <a:srgbClr val="000066"/>
                </a:solidFill>
                <a:latin typeface="Arial" charset="0"/>
                <a:cs typeface="Arial" charset="0"/>
              </a:defRPr>
            </a:lvl5pPr>
            <a:lvl6pPr marL="400736" algn="ctr" defTabSz="914179" rtl="0" fontAlgn="base">
              <a:spcBef>
                <a:spcPct val="0"/>
              </a:spcBef>
              <a:spcAft>
                <a:spcPct val="0"/>
              </a:spcAft>
              <a:defRPr sz="3500" b="1">
                <a:solidFill>
                  <a:srgbClr val="000066"/>
                </a:solidFill>
                <a:latin typeface="Arial" charset="0"/>
                <a:cs typeface="Arial" charset="0"/>
              </a:defRPr>
            </a:lvl6pPr>
            <a:lvl7pPr marL="801472" algn="ctr" defTabSz="914179" rtl="0" fontAlgn="base">
              <a:spcBef>
                <a:spcPct val="0"/>
              </a:spcBef>
              <a:spcAft>
                <a:spcPct val="0"/>
              </a:spcAft>
              <a:defRPr sz="3500" b="1">
                <a:solidFill>
                  <a:srgbClr val="000066"/>
                </a:solidFill>
                <a:latin typeface="Arial" charset="0"/>
                <a:cs typeface="Arial" charset="0"/>
              </a:defRPr>
            </a:lvl7pPr>
            <a:lvl8pPr marL="1202207" algn="ctr" defTabSz="914179" rtl="0" fontAlgn="base">
              <a:spcBef>
                <a:spcPct val="0"/>
              </a:spcBef>
              <a:spcAft>
                <a:spcPct val="0"/>
              </a:spcAft>
              <a:defRPr sz="3500" b="1">
                <a:solidFill>
                  <a:srgbClr val="000066"/>
                </a:solidFill>
                <a:latin typeface="Arial" charset="0"/>
                <a:cs typeface="Arial" charset="0"/>
              </a:defRPr>
            </a:lvl8pPr>
            <a:lvl9pPr marL="1602943" algn="ctr" defTabSz="914179" rtl="0" fontAlgn="base">
              <a:spcBef>
                <a:spcPct val="0"/>
              </a:spcBef>
              <a:spcAft>
                <a:spcPct val="0"/>
              </a:spcAft>
              <a:defRPr sz="3500" b="1">
                <a:solidFill>
                  <a:srgbClr val="000066"/>
                </a:solidFill>
                <a:latin typeface="Arial" charset="0"/>
                <a:cs typeface="Arial" charset="0"/>
              </a:defRPr>
            </a:lvl9pPr>
          </a:lstStyle>
          <a:p>
            <a:r>
              <a:rPr lang="en-CA" sz="3500" smtClean="0">
                <a:latin typeface="+mn-lt"/>
                <a:cs typeface="+mn-cs"/>
              </a:rPr>
              <a:t>Click to edit Master title style</a:t>
            </a:r>
            <a:endParaRPr lang="en-CA" dirty="0"/>
          </a:p>
        </p:txBody>
      </p:sp>
    </p:spTree>
    <p:extLst>
      <p:ext uri="{BB962C8B-B14F-4D97-AF65-F5344CB8AC3E}">
        <p14:creationId xmlns:p14="http://schemas.microsoft.com/office/powerpoint/2010/main" val="333218928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cSld name="Title Slide">
    <p:bg>
      <p:bgPr>
        <a:solidFill>
          <a:srgbClr val="1E7FB8"/>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1810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16637419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0" y="0"/>
            <a:ext cx="9144000" cy="1238270"/>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dirty="0" smtClean="0"/>
              <a:t>Click to edit Master title style</a:t>
            </a:r>
          </a:p>
        </p:txBody>
      </p:sp>
      <p:sp>
        <p:nvSpPr>
          <p:cNvPr id="1027" name="Rectangle 4"/>
          <p:cNvSpPr>
            <a:spLocks noGrp="1" noChangeArrowheads="1"/>
          </p:cNvSpPr>
          <p:nvPr>
            <p:ph type="body" idx="1"/>
          </p:nvPr>
        </p:nvSpPr>
        <p:spPr bwMode="auto">
          <a:xfrm>
            <a:off x="442539" y="1238271"/>
            <a:ext cx="8291501" cy="4613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p:txBody>
      </p:sp>
      <p:sp>
        <p:nvSpPr>
          <p:cNvPr id="1029" name="Rectangle 12"/>
          <p:cNvSpPr>
            <a:spLocks noChangeArrowheads="1"/>
          </p:cNvSpPr>
          <p:nvPr/>
        </p:nvSpPr>
        <p:spPr bwMode="auto">
          <a:xfrm>
            <a:off x="1358" y="6264782"/>
            <a:ext cx="9144000" cy="593218"/>
          </a:xfrm>
          <a:prstGeom prst="rect">
            <a:avLst/>
          </a:prstGeom>
          <a:solidFill>
            <a:srgbClr val="1E7FB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0147" tIns="40074" rIns="80147" bIns="40074" anchor="ctr"/>
          <a:lstStyle/>
          <a:p>
            <a:pPr algn="r" rtl="1" fontAlgn="base">
              <a:spcBef>
                <a:spcPct val="0"/>
              </a:spcBef>
              <a:spcAft>
                <a:spcPct val="0"/>
              </a:spcAft>
            </a:pPr>
            <a:endParaRPr lang="en-US" sz="2500" b="1" smtClean="0">
              <a:solidFill>
                <a:srgbClr val="000066"/>
              </a:solidFill>
            </a:endParaRPr>
          </a:p>
        </p:txBody>
      </p:sp>
      <p:sp>
        <p:nvSpPr>
          <p:cNvPr id="7190" name="Text Box 22"/>
          <p:cNvSpPr txBox="1">
            <a:spLocks noChangeArrowheads="1"/>
          </p:cNvSpPr>
          <p:nvPr userDrawn="1"/>
        </p:nvSpPr>
        <p:spPr bwMode="auto">
          <a:xfrm>
            <a:off x="296351" y="6444784"/>
            <a:ext cx="5199157" cy="675290"/>
          </a:xfrm>
          <a:prstGeom prst="rect">
            <a:avLst/>
          </a:prstGeom>
          <a:noFill/>
          <a:ln w="9525">
            <a:noFill/>
            <a:miter lim="800000"/>
            <a:headEnd/>
            <a:tailEnd/>
          </a:ln>
        </p:spPr>
        <p:txBody>
          <a:bodyPr lIns="80147" tIns="40074" rIns="80147" bIns="40074"/>
          <a:lstStyle>
            <a:lvl1pPr defTabSz="1042988" eaLnBrk="0" hangingPunct="0">
              <a:defRPr sz="2800">
                <a:solidFill>
                  <a:srgbClr val="000066"/>
                </a:solidFill>
                <a:latin typeface="Arial" charset="0"/>
                <a:cs typeface="Arial" charset="0"/>
              </a:defRPr>
            </a:lvl1pPr>
            <a:lvl2pPr marL="742950" indent="-285750" defTabSz="1042988" eaLnBrk="0" hangingPunct="0">
              <a:defRPr sz="2800">
                <a:solidFill>
                  <a:srgbClr val="000066"/>
                </a:solidFill>
                <a:latin typeface="Arial" charset="0"/>
                <a:cs typeface="Arial" charset="0"/>
              </a:defRPr>
            </a:lvl2pPr>
            <a:lvl3pPr marL="1143000" indent="-228600" defTabSz="1042988" eaLnBrk="0" hangingPunct="0">
              <a:defRPr sz="2800">
                <a:solidFill>
                  <a:srgbClr val="000066"/>
                </a:solidFill>
                <a:latin typeface="Arial" charset="0"/>
                <a:cs typeface="Arial" charset="0"/>
              </a:defRPr>
            </a:lvl3pPr>
            <a:lvl4pPr marL="1600200" indent="-228600" defTabSz="1042988" eaLnBrk="0" hangingPunct="0">
              <a:defRPr sz="2800">
                <a:solidFill>
                  <a:srgbClr val="000066"/>
                </a:solidFill>
                <a:latin typeface="Arial" charset="0"/>
                <a:cs typeface="Arial" charset="0"/>
              </a:defRPr>
            </a:lvl4pPr>
            <a:lvl5pPr marL="2057400" indent="-228600" defTabSz="1042988" eaLnBrk="0" hangingPunct="0">
              <a:defRPr sz="2800">
                <a:solidFill>
                  <a:srgbClr val="000066"/>
                </a:solidFill>
                <a:latin typeface="Arial" charset="0"/>
                <a:cs typeface="Arial" charset="0"/>
              </a:defRPr>
            </a:lvl5pPr>
            <a:lvl6pPr marL="2514600" indent="-228600" defTabSz="1042988" eaLnBrk="0" fontAlgn="base" hangingPunct="0">
              <a:spcBef>
                <a:spcPct val="0"/>
              </a:spcBef>
              <a:spcAft>
                <a:spcPct val="0"/>
              </a:spcAft>
              <a:defRPr sz="2800">
                <a:solidFill>
                  <a:srgbClr val="000066"/>
                </a:solidFill>
                <a:latin typeface="Arial" charset="0"/>
                <a:cs typeface="Arial" charset="0"/>
              </a:defRPr>
            </a:lvl6pPr>
            <a:lvl7pPr marL="2971800" indent="-228600" defTabSz="1042988" eaLnBrk="0" fontAlgn="base" hangingPunct="0">
              <a:spcBef>
                <a:spcPct val="0"/>
              </a:spcBef>
              <a:spcAft>
                <a:spcPct val="0"/>
              </a:spcAft>
              <a:defRPr sz="2800">
                <a:solidFill>
                  <a:srgbClr val="000066"/>
                </a:solidFill>
                <a:latin typeface="Arial" charset="0"/>
                <a:cs typeface="Arial" charset="0"/>
              </a:defRPr>
            </a:lvl7pPr>
            <a:lvl8pPr marL="3429000" indent="-228600" defTabSz="1042988" eaLnBrk="0" fontAlgn="base" hangingPunct="0">
              <a:spcBef>
                <a:spcPct val="0"/>
              </a:spcBef>
              <a:spcAft>
                <a:spcPct val="0"/>
              </a:spcAft>
              <a:defRPr sz="2800">
                <a:solidFill>
                  <a:srgbClr val="000066"/>
                </a:solidFill>
                <a:latin typeface="Arial" charset="0"/>
                <a:cs typeface="Arial" charset="0"/>
              </a:defRPr>
            </a:lvl8pPr>
            <a:lvl9pPr marL="3886200" indent="-228600" defTabSz="1042988" eaLnBrk="0" fontAlgn="base" hangingPunct="0">
              <a:spcBef>
                <a:spcPct val="0"/>
              </a:spcBef>
              <a:spcAft>
                <a:spcPct val="0"/>
              </a:spcAft>
              <a:defRPr sz="2800">
                <a:solidFill>
                  <a:srgbClr val="000066"/>
                </a:solidFill>
                <a:latin typeface="Arial" charset="0"/>
                <a:cs typeface="Arial" charset="0"/>
              </a:defRPr>
            </a:lvl9pPr>
          </a:lstStyle>
          <a:p>
            <a:pPr eaLnBrk="1" fontAlgn="base" hangingPunct="1">
              <a:spcBef>
                <a:spcPct val="0"/>
              </a:spcBef>
              <a:spcAft>
                <a:spcPct val="0"/>
              </a:spcAft>
              <a:defRPr/>
            </a:pPr>
            <a:r>
              <a:rPr lang="en-CA" sz="1200" dirty="0" smtClean="0">
                <a:solidFill>
                  <a:schemeClr val="bg1"/>
                </a:solidFill>
              </a:rPr>
              <a:t>L.O. 2.1</a:t>
            </a:r>
          </a:p>
        </p:txBody>
      </p:sp>
    </p:spTree>
    <p:extLst>
      <p:ext uri="{BB962C8B-B14F-4D97-AF65-F5344CB8AC3E}">
        <p14:creationId xmlns:p14="http://schemas.microsoft.com/office/powerpoint/2010/main" val="2088802361"/>
      </p:ext>
    </p:extLst>
  </p:cSld>
  <p:clrMap bg1="lt1" tx1="dk1" bg2="lt2" tx2="dk2" accent1="accent1" accent2="accent2" accent3="accent3" accent4="accent4" accent5="accent5" accent6="accent6" hlink="hlink" folHlink="folHlink"/>
  <p:sldLayoutIdLst>
    <p:sldLayoutId id="2147483670" r:id="rId1"/>
    <p:sldLayoutId id="2147483704" r:id="rId2"/>
    <p:sldLayoutId id="2147483691" r:id="rId3"/>
    <p:sldLayoutId id="2147483687" r:id="rId4"/>
    <p:sldLayoutId id="2147483705" r:id="rId5"/>
  </p:sldLayoutIdLst>
  <p:timing>
    <p:tnLst>
      <p:par>
        <p:cTn id="1" dur="indefinite" restart="never" nodeType="tmRoot"/>
      </p:par>
    </p:tnLst>
  </p:timing>
  <p:hf hdr="0" ftr="0" dt="0"/>
  <p:txStyles>
    <p:titleStyle>
      <a:lvl1pPr algn="ctr" defTabSz="914179" rtl="0" eaLnBrk="0" fontAlgn="base" hangingPunct="0">
        <a:spcBef>
          <a:spcPct val="0"/>
        </a:spcBef>
        <a:spcAft>
          <a:spcPct val="0"/>
        </a:spcAft>
        <a:defRPr sz="3500" b="1">
          <a:solidFill>
            <a:srgbClr val="CC3300"/>
          </a:solidFill>
          <a:latin typeface="+mj-lt"/>
          <a:ea typeface="+mj-ea"/>
          <a:cs typeface="+mj-cs"/>
        </a:defRPr>
      </a:lvl1pPr>
      <a:lvl2pPr algn="ctr" defTabSz="914179" rtl="0" eaLnBrk="0" fontAlgn="base" hangingPunct="0">
        <a:spcBef>
          <a:spcPct val="0"/>
        </a:spcBef>
        <a:spcAft>
          <a:spcPct val="0"/>
        </a:spcAft>
        <a:defRPr sz="3500" b="1">
          <a:solidFill>
            <a:srgbClr val="000066"/>
          </a:solidFill>
          <a:latin typeface="Arial" charset="0"/>
          <a:cs typeface="Arial" charset="0"/>
        </a:defRPr>
      </a:lvl2pPr>
      <a:lvl3pPr algn="ctr" defTabSz="914179" rtl="0" eaLnBrk="0" fontAlgn="base" hangingPunct="0">
        <a:spcBef>
          <a:spcPct val="0"/>
        </a:spcBef>
        <a:spcAft>
          <a:spcPct val="0"/>
        </a:spcAft>
        <a:defRPr sz="3500" b="1">
          <a:solidFill>
            <a:srgbClr val="000066"/>
          </a:solidFill>
          <a:latin typeface="Arial" charset="0"/>
          <a:cs typeface="Arial" charset="0"/>
        </a:defRPr>
      </a:lvl3pPr>
      <a:lvl4pPr algn="ctr" defTabSz="914179" rtl="0" eaLnBrk="0" fontAlgn="base" hangingPunct="0">
        <a:spcBef>
          <a:spcPct val="0"/>
        </a:spcBef>
        <a:spcAft>
          <a:spcPct val="0"/>
        </a:spcAft>
        <a:defRPr sz="3500" b="1">
          <a:solidFill>
            <a:srgbClr val="000066"/>
          </a:solidFill>
          <a:latin typeface="Arial" charset="0"/>
          <a:cs typeface="Arial" charset="0"/>
        </a:defRPr>
      </a:lvl4pPr>
      <a:lvl5pPr algn="ctr" defTabSz="914179" rtl="0" eaLnBrk="0" fontAlgn="base" hangingPunct="0">
        <a:spcBef>
          <a:spcPct val="0"/>
        </a:spcBef>
        <a:spcAft>
          <a:spcPct val="0"/>
        </a:spcAft>
        <a:defRPr sz="3500" b="1">
          <a:solidFill>
            <a:srgbClr val="000066"/>
          </a:solidFill>
          <a:latin typeface="Arial" charset="0"/>
          <a:cs typeface="Arial" charset="0"/>
        </a:defRPr>
      </a:lvl5pPr>
      <a:lvl6pPr marL="400736" algn="ctr" defTabSz="914179" rtl="0" fontAlgn="base">
        <a:spcBef>
          <a:spcPct val="0"/>
        </a:spcBef>
        <a:spcAft>
          <a:spcPct val="0"/>
        </a:spcAft>
        <a:defRPr sz="3500" b="1">
          <a:solidFill>
            <a:srgbClr val="000066"/>
          </a:solidFill>
          <a:latin typeface="Arial" charset="0"/>
          <a:cs typeface="Arial" charset="0"/>
        </a:defRPr>
      </a:lvl6pPr>
      <a:lvl7pPr marL="801472" algn="ctr" defTabSz="914179" rtl="0" fontAlgn="base">
        <a:spcBef>
          <a:spcPct val="0"/>
        </a:spcBef>
        <a:spcAft>
          <a:spcPct val="0"/>
        </a:spcAft>
        <a:defRPr sz="3500" b="1">
          <a:solidFill>
            <a:srgbClr val="000066"/>
          </a:solidFill>
          <a:latin typeface="Arial" charset="0"/>
          <a:cs typeface="Arial" charset="0"/>
        </a:defRPr>
      </a:lvl7pPr>
      <a:lvl8pPr marL="1202207" algn="ctr" defTabSz="914179" rtl="0" fontAlgn="base">
        <a:spcBef>
          <a:spcPct val="0"/>
        </a:spcBef>
        <a:spcAft>
          <a:spcPct val="0"/>
        </a:spcAft>
        <a:defRPr sz="3500" b="1">
          <a:solidFill>
            <a:srgbClr val="000066"/>
          </a:solidFill>
          <a:latin typeface="Arial" charset="0"/>
          <a:cs typeface="Arial" charset="0"/>
        </a:defRPr>
      </a:lvl8pPr>
      <a:lvl9pPr marL="1602943" algn="ctr" defTabSz="914179" rtl="0" fontAlgn="base">
        <a:spcBef>
          <a:spcPct val="0"/>
        </a:spcBef>
        <a:spcAft>
          <a:spcPct val="0"/>
        </a:spcAft>
        <a:defRPr sz="3500" b="1">
          <a:solidFill>
            <a:srgbClr val="000066"/>
          </a:solidFill>
          <a:latin typeface="Arial" charset="0"/>
          <a:cs typeface="Arial" charset="0"/>
        </a:defRPr>
      </a:lvl9pPr>
    </p:titleStyle>
    <p:bodyStyle>
      <a:lvl1pPr marL="342295" indent="-342295" algn="l" defTabSz="914179" rtl="0" eaLnBrk="0" fontAlgn="base" hangingPunct="0">
        <a:spcBef>
          <a:spcPct val="80000"/>
        </a:spcBef>
        <a:spcAft>
          <a:spcPct val="0"/>
        </a:spcAft>
        <a:buClr>
          <a:srgbClr val="1E7FB8"/>
        </a:buClr>
        <a:buFont typeface="Wingdings" pitchFamily="2" charset="2"/>
        <a:buChar char="l"/>
        <a:defRPr sz="2600">
          <a:solidFill>
            <a:srgbClr val="000066"/>
          </a:solidFill>
          <a:latin typeface="+mn-lt"/>
          <a:ea typeface="+mn-ea"/>
          <a:cs typeface="+mn-cs"/>
        </a:defRPr>
      </a:lvl1pPr>
      <a:lvl2pPr marL="805646" indent="-282464" algn="l" defTabSz="914179" rtl="0" eaLnBrk="0" fontAlgn="base" hangingPunct="0">
        <a:spcBef>
          <a:spcPct val="20000"/>
        </a:spcBef>
        <a:spcAft>
          <a:spcPct val="0"/>
        </a:spcAft>
        <a:buClr>
          <a:srgbClr val="1E7FB8"/>
        </a:buClr>
        <a:buFont typeface="Arial" charset="0"/>
        <a:buChar char="–"/>
        <a:defRPr sz="2200">
          <a:solidFill>
            <a:srgbClr val="000066"/>
          </a:solidFill>
          <a:latin typeface="+mn-lt"/>
          <a:cs typeface="+mn-cs"/>
        </a:defRPr>
      </a:lvl2pPr>
      <a:lvl3pPr marL="1256474" indent="-269940" algn="l" defTabSz="914179" rtl="0" eaLnBrk="0" fontAlgn="base" hangingPunct="0">
        <a:spcBef>
          <a:spcPct val="20000"/>
        </a:spcBef>
        <a:spcAft>
          <a:spcPct val="0"/>
        </a:spcAft>
        <a:buClr>
          <a:srgbClr val="1E7FB8"/>
        </a:buClr>
        <a:buChar char="•"/>
        <a:defRPr sz="2000">
          <a:solidFill>
            <a:srgbClr val="000066"/>
          </a:solidFill>
          <a:latin typeface="Arial Narrow" pitchFamily="34" charset="0"/>
          <a:cs typeface="+mn-cs"/>
        </a:defRPr>
      </a:lvl3pPr>
      <a:lvl4pPr marL="1664167" indent="-226806" algn="l" defTabSz="914179" rtl="0" eaLnBrk="0" fontAlgn="base" hangingPunct="0">
        <a:spcBef>
          <a:spcPct val="20000"/>
        </a:spcBef>
        <a:spcAft>
          <a:spcPct val="0"/>
        </a:spcAft>
        <a:buClr>
          <a:srgbClr val="1E7FB8"/>
        </a:buClr>
        <a:buChar char="–"/>
        <a:defRPr sz="1800">
          <a:solidFill>
            <a:srgbClr val="000066"/>
          </a:solidFill>
          <a:latin typeface="Arial Narrow" pitchFamily="34" charset="0"/>
          <a:cs typeface="+mn-cs"/>
        </a:defRPr>
      </a:lvl4pPr>
      <a:lvl5pPr marL="1988374" indent="-144710" algn="r" defTabSz="914179" rtl="1" eaLnBrk="0" fontAlgn="base" hangingPunct="0">
        <a:spcBef>
          <a:spcPct val="20000"/>
        </a:spcBef>
        <a:spcAft>
          <a:spcPct val="0"/>
        </a:spcAft>
        <a:buChar char="»"/>
        <a:defRPr sz="2000">
          <a:solidFill>
            <a:srgbClr val="000066"/>
          </a:solidFill>
          <a:latin typeface="+mn-lt"/>
          <a:cs typeface="+mn-cs"/>
        </a:defRPr>
      </a:lvl5pPr>
      <a:lvl6pPr marL="2389109" indent="-144710" algn="r" defTabSz="914179" rtl="1" fontAlgn="base">
        <a:spcBef>
          <a:spcPct val="20000"/>
        </a:spcBef>
        <a:spcAft>
          <a:spcPct val="0"/>
        </a:spcAft>
        <a:buChar char="»"/>
        <a:defRPr sz="2000">
          <a:solidFill>
            <a:srgbClr val="000066"/>
          </a:solidFill>
          <a:latin typeface="+mn-lt"/>
          <a:cs typeface="+mn-cs"/>
        </a:defRPr>
      </a:lvl6pPr>
      <a:lvl7pPr marL="2789845" indent="-144710" algn="r" defTabSz="914179" rtl="1" fontAlgn="base">
        <a:spcBef>
          <a:spcPct val="20000"/>
        </a:spcBef>
        <a:spcAft>
          <a:spcPct val="0"/>
        </a:spcAft>
        <a:buChar char="»"/>
        <a:defRPr sz="2000">
          <a:solidFill>
            <a:srgbClr val="000066"/>
          </a:solidFill>
          <a:latin typeface="+mn-lt"/>
          <a:cs typeface="+mn-cs"/>
        </a:defRPr>
      </a:lvl7pPr>
      <a:lvl8pPr marL="3190581" indent="-144710" algn="r" defTabSz="914179" rtl="1" fontAlgn="base">
        <a:spcBef>
          <a:spcPct val="20000"/>
        </a:spcBef>
        <a:spcAft>
          <a:spcPct val="0"/>
        </a:spcAft>
        <a:buChar char="»"/>
        <a:defRPr sz="2000">
          <a:solidFill>
            <a:srgbClr val="000066"/>
          </a:solidFill>
          <a:latin typeface="+mn-lt"/>
          <a:cs typeface="+mn-cs"/>
        </a:defRPr>
      </a:lvl8pPr>
      <a:lvl9pPr marL="3591317" indent="-144710" algn="r" defTabSz="914179" rtl="1" fontAlgn="base">
        <a:spcBef>
          <a:spcPct val="20000"/>
        </a:spcBef>
        <a:spcAft>
          <a:spcPct val="0"/>
        </a:spcAft>
        <a:buChar char="»"/>
        <a:defRPr sz="2000">
          <a:solidFill>
            <a:srgbClr val="000066"/>
          </a:solidFill>
          <a:latin typeface="+mn-lt"/>
          <a:cs typeface="+mn-cs"/>
        </a:defRPr>
      </a:lvl9pPr>
    </p:bodyStyle>
    <p:otherStyle>
      <a:defPPr>
        <a:defRPr lang="en-US"/>
      </a:defPPr>
      <a:lvl1pPr marL="0" algn="l" defTabSz="801472" rtl="0" eaLnBrk="1" latinLnBrk="0" hangingPunct="1">
        <a:defRPr sz="1600" kern="1200">
          <a:solidFill>
            <a:schemeClr val="tx1"/>
          </a:solidFill>
          <a:latin typeface="+mn-lt"/>
          <a:ea typeface="+mn-ea"/>
          <a:cs typeface="+mn-cs"/>
        </a:defRPr>
      </a:lvl1pPr>
      <a:lvl2pPr marL="400736" algn="l" defTabSz="801472" rtl="0" eaLnBrk="1" latinLnBrk="0" hangingPunct="1">
        <a:defRPr sz="1600" kern="1200">
          <a:solidFill>
            <a:schemeClr val="tx1"/>
          </a:solidFill>
          <a:latin typeface="+mn-lt"/>
          <a:ea typeface="+mn-ea"/>
          <a:cs typeface="+mn-cs"/>
        </a:defRPr>
      </a:lvl2pPr>
      <a:lvl3pPr marL="801472" algn="l" defTabSz="801472" rtl="0" eaLnBrk="1" latinLnBrk="0" hangingPunct="1">
        <a:defRPr sz="1600" kern="1200">
          <a:solidFill>
            <a:schemeClr val="tx1"/>
          </a:solidFill>
          <a:latin typeface="+mn-lt"/>
          <a:ea typeface="+mn-ea"/>
          <a:cs typeface="+mn-cs"/>
        </a:defRPr>
      </a:lvl3pPr>
      <a:lvl4pPr marL="1202207" algn="l" defTabSz="801472" rtl="0" eaLnBrk="1" latinLnBrk="0" hangingPunct="1">
        <a:defRPr sz="1600" kern="1200">
          <a:solidFill>
            <a:schemeClr val="tx1"/>
          </a:solidFill>
          <a:latin typeface="+mn-lt"/>
          <a:ea typeface="+mn-ea"/>
          <a:cs typeface="+mn-cs"/>
        </a:defRPr>
      </a:lvl4pPr>
      <a:lvl5pPr marL="1602943" algn="l" defTabSz="801472" rtl="0" eaLnBrk="1" latinLnBrk="0" hangingPunct="1">
        <a:defRPr sz="1600" kern="1200">
          <a:solidFill>
            <a:schemeClr val="tx1"/>
          </a:solidFill>
          <a:latin typeface="+mn-lt"/>
          <a:ea typeface="+mn-ea"/>
          <a:cs typeface="+mn-cs"/>
        </a:defRPr>
      </a:lvl5pPr>
      <a:lvl6pPr marL="2003679" algn="l" defTabSz="801472" rtl="0" eaLnBrk="1" latinLnBrk="0" hangingPunct="1">
        <a:defRPr sz="1600" kern="1200">
          <a:solidFill>
            <a:schemeClr val="tx1"/>
          </a:solidFill>
          <a:latin typeface="+mn-lt"/>
          <a:ea typeface="+mn-ea"/>
          <a:cs typeface="+mn-cs"/>
        </a:defRPr>
      </a:lvl6pPr>
      <a:lvl7pPr marL="2404415" algn="l" defTabSz="801472" rtl="0" eaLnBrk="1" latinLnBrk="0" hangingPunct="1">
        <a:defRPr sz="1600" kern="1200">
          <a:solidFill>
            <a:schemeClr val="tx1"/>
          </a:solidFill>
          <a:latin typeface="+mn-lt"/>
          <a:ea typeface="+mn-ea"/>
          <a:cs typeface="+mn-cs"/>
        </a:defRPr>
      </a:lvl7pPr>
      <a:lvl8pPr marL="2805151" algn="l" defTabSz="801472" rtl="0" eaLnBrk="1" latinLnBrk="0" hangingPunct="1">
        <a:defRPr sz="1600" kern="1200">
          <a:solidFill>
            <a:schemeClr val="tx1"/>
          </a:solidFill>
          <a:latin typeface="+mn-lt"/>
          <a:ea typeface="+mn-ea"/>
          <a:cs typeface="+mn-cs"/>
        </a:defRPr>
      </a:lvl8pPr>
      <a:lvl9pPr marL="3205886" algn="l" defTabSz="801472"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www.vdh.virginia.gov/OFHS/policy/documents/2012/irb/pdf/Public%20Health%20Practice%20versus%20Research.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E7FB8"/>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5776673"/>
            <a:ext cx="9144000" cy="1318901"/>
          </a:xfrm>
          <a:prstGeom prst="rect">
            <a:avLst/>
          </a:prstGeom>
          <a:solidFill>
            <a:srgbClr val="1E7FB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0133" tIns="40067" rIns="80133" bIns="40067" anchor="ctr"/>
          <a:lstStyle/>
          <a:p>
            <a:pPr algn="r" rtl="1" fontAlgn="base">
              <a:spcBef>
                <a:spcPct val="0"/>
              </a:spcBef>
              <a:spcAft>
                <a:spcPct val="0"/>
              </a:spcAft>
            </a:pPr>
            <a:endParaRPr lang="en-US" sz="2500" b="1">
              <a:solidFill>
                <a:srgbClr val="000066"/>
              </a:solidFill>
            </a:endParaRPr>
          </a:p>
        </p:txBody>
      </p:sp>
      <p:sp>
        <p:nvSpPr>
          <p:cNvPr id="373764" name="Rectangle 4"/>
          <p:cNvSpPr>
            <a:spLocks noChangeArrowheads="1"/>
          </p:cNvSpPr>
          <p:nvPr/>
        </p:nvSpPr>
        <p:spPr bwMode="auto">
          <a:xfrm>
            <a:off x="611560" y="1124744"/>
            <a:ext cx="8532440" cy="2736304"/>
          </a:xfrm>
          <a:prstGeom prst="rect">
            <a:avLst/>
          </a:prstGeom>
          <a:noFill/>
          <a:ln w="9525">
            <a:noFill/>
            <a:miter lim="800000"/>
            <a:headEnd/>
            <a:tailEnd/>
          </a:ln>
          <a:effectLst/>
        </p:spPr>
        <p:txBody>
          <a:bodyPr lIns="0" tIns="0" rIns="0" bIns="0" anchor="ctr"/>
          <a:lstStyle/>
          <a:p>
            <a:pPr defTabSz="914018" fontAlgn="base">
              <a:spcBef>
                <a:spcPct val="0"/>
              </a:spcBef>
              <a:spcAft>
                <a:spcPct val="0"/>
              </a:spcAft>
              <a:defRPr/>
            </a:pPr>
            <a:endParaRPr lang="en-CA" sz="4400" dirty="0" smtClean="0">
              <a:solidFill>
                <a:srgbClr val="CC3300"/>
              </a:solidFill>
            </a:endParaRPr>
          </a:p>
          <a:p>
            <a:pPr defTabSz="914018" fontAlgn="base">
              <a:spcBef>
                <a:spcPct val="0"/>
              </a:spcBef>
              <a:spcAft>
                <a:spcPct val="0"/>
              </a:spcAft>
              <a:defRPr/>
            </a:pPr>
            <a:endParaRPr lang="en-CA" sz="4400" dirty="0">
              <a:solidFill>
                <a:srgbClr val="CC3300"/>
              </a:solidFill>
            </a:endParaRPr>
          </a:p>
          <a:p>
            <a:pPr defTabSz="914018" fontAlgn="base">
              <a:spcBef>
                <a:spcPct val="0"/>
              </a:spcBef>
              <a:spcAft>
                <a:spcPct val="0"/>
              </a:spcAft>
              <a:defRPr/>
            </a:pPr>
            <a:endParaRPr lang="en-CA" sz="4400" dirty="0" smtClean="0">
              <a:solidFill>
                <a:srgbClr val="CC3300"/>
              </a:solidFill>
            </a:endParaRPr>
          </a:p>
          <a:p>
            <a:pPr defTabSz="914018" fontAlgn="base">
              <a:spcBef>
                <a:spcPct val="0"/>
              </a:spcBef>
              <a:spcAft>
                <a:spcPct val="0"/>
              </a:spcAft>
              <a:defRPr/>
            </a:pPr>
            <a:endParaRPr lang="en-CA" sz="4400" dirty="0">
              <a:solidFill>
                <a:srgbClr val="CC3300"/>
              </a:solidFill>
            </a:endParaRPr>
          </a:p>
          <a:p>
            <a:pPr defTabSz="914018" fontAlgn="base">
              <a:spcBef>
                <a:spcPct val="0"/>
              </a:spcBef>
              <a:spcAft>
                <a:spcPct val="0"/>
              </a:spcAft>
              <a:defRPr/>
            </a:pPr>
            <a:endParaRPr lang="en-CA" sz="4400" dirty="0" smtClean="0">
              <a:solidFill>
                <a:srgbClr val="CC3300"/>
              </a:solidFill>
            </a:endParaRPr>
          </a:p>
          <a:p>
            <a:pPr defTabSz="914018" fontAlgn="base">
              <a:spcBef>
                <a:spcPct val="0"/>
              </a:spcBef>
              <a:spcAft>
                <a:spcPct val="0"/>
              </a:spcAft>
              <a:defRPr/>
            </a:pPr>
            <a:r>
              <a:rPr lang="en-CA" sz="4400" dirty="0" smtClean="0">
                <a:solidFill>
                  <a:srgbClr val="CC3300"/>
                </a:solidFill>
              </a:rPr>
              <a:t>Learning Objective 2.1 </a:t>
            </a:r>
          </a:p>
          <a:p>
            <a:pPr defTabSz="914018" fontAlgn="base">
              <a:spcBef>
                <a:spcPct val="0"/>
              </a:spcBef>
              <a:spcAft>
                <a:spcPct val="0"/>
              </a:spcAft>
              <a:defRPr/>
            </a:pPr>
            <a:endParaRPr lang="en-CA" sz="4400" dirty="0" smtClean="0">
              <a:solidFill>
                <a:srgbClr val="CC3300"/>
              </a:solidFill>
            </a:endParaRPr>
          </a:p>
          <a:p>
            <a:pPr defTabSz="914018" fontAlgn="base">
              <a:spcBef>
                <a:spcPct val="0"/>
              </a:spcBef>
              <a:spcAft>
                <a:spcPct val="0"/>
              </a:spcAft>
              <a:defRPr/>
            </a:pPr>
            <a:r>
              <a:rPr lang="en-US" sz="3200" dirty="0" smtClean="0"/>
              <a:t>Describe </a:t>
            </a:r>
            <a:r>
              <a:rPr lang="en-US" sz="3200" dirty="0"/>
              <a:t>standard procedures that </a:t>
            </a:r>
            <a:r>
              <a:rPr lang="en-US" sz="3200" dirty="0" smtClean="0"/>
              <a:t>should govern an ethics </a:t>
            </a:r>
            <a:r>
              <a:rPr lang="en-US" sz="3200" dirty="0"/>
              <a:t>review of research activities, including public health research</a:t>
            </a:r>
            <a:endParaRPr lang="en-US" sz="3600" dirty="0">
              <a:solidFill>
                <a:srgbClr val="CC3300"/>
              </a:solidFill>
            </a:endParaRPr>
          </a:p>
        </p:txBody>
      </p:sp>
      <p:sp>
        <p:nvSpPr>
          <p:cNvPr id="4" name="TextBox 1"/>
          <p:cNvSpPr txBox="1"/>
          <p:nvPr/>
        </p:nvSpPr>
        <p:spPr>
          <a:xfrm>
            <a:off x="467544" y="332656"/>
            <a:ext cx="7920880" cy="138499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BE" sz="2800" dirty="0" smtClean="0"/>
              <a:t>WHO Training Manual </a:t>
            </a:r>
          </a:p>
          <a:p>
            <a:r>
              <a:rPr lang="fr-BE" sz="2800" dirty="0" smtClean="0"/>
              <a:t>Ethics in </a:t>
            </a:r>
            <a:r>
              <a:rPr lang="fr-BE" sz="2800" dirty="0" err="1" smtClean="0"/>
              <a:t>epidemics</a:t>
            </a:r>
            <a:r>
              <a:rPr lang="fr-BE" sz="2800" dirty="0" smtClean="0"/>
              <a:t>, emergencies and </a:t>
            </a:r>
            <a:r>
              <a:rPr lang="fr-BE" sz="2800" dirty="0" err="1" smtClean="0"/>
              <a:t>disasters</a:t>
            </a:r>
            <a:r>
              <a:rPr lang="fr-BE" sz="2800" dirty="0" smtClean="0"/>
              <a:t>: Research, surveillance and patient care</a:t>
            </a:r>
            <a:endParaRPr lang="fr-BE" sz="2800" dirty="0"/>
          </a:p>
        </p:txBody>
      </p:sp>
    </p:spTree>
    <p:extLst>
      <p:ext uri="{BB962C8B-B14F-4D97-AF65-F5344CB8AC3E}">
        <p14:creationId xmlns:p14="http://schemas.microsoft.com/office/powerpoint/2010/main" val="20173596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Discussion </a:t>
            </a:r>
            <a:endParaRPr lang="en-US" dirty="0"/>
          </a:p>
        </p:txBody>
      </p:sp>
      <p:sp>
        <p:nvSpPr>
          <p:cNvPr id="3" name="Content Placeholder 2"/>
          <p:cNvSpPr>
            <a:spLocks noGrp="1"/>
          </p:cNvSpPr>
          <p:nvPr>
            <p:ph idx="1"/>
          </p:nvPr>
        </p:nvSpPr>
        <p:spPr/>
        <p:txBody>
          <a:bodyPr/>
          <a:lstStyle/>
          <a:p>
            <a:r>
              <a:rPr lang="en-US" dirty="0" smtClean="0"/>
              <a:t>Come up either with arguments in favor or against of the following question: </a:t>
            </a:r>
          </a:p>
          <a:p>
            <a:endParaRPr lang="en-US" dirty="0" smtClean="0"/>
          </a:p>
          <a:p>
            <a:pPr lvl="1"/>
            <a:r>
              <a:rPr lang="en-US" dirty="0" smtClean="0"/>
              <a:t>“Is it ever permissible to alter the review standards of research ethics committees?” </a:t>
            </a:r>
            <a:endParaRPr lang="en-GB" dirty="0" smtClean="0"/>
          </a:p>
          <a:p>
            <a:pPr lvl="1"/>
            <a:endParaRPr lang="en-CA" dirty="0"/>
          </a:p>
        </p:txBody>
      </p:sp>
    </p:spTree>
    <p:extLst>
      <p:ext uri="{BB962C8B-B14F-4D97-AF65-F5344CB8AC3E}">
        <p14:creationId xmlns:p14="http://schemas.microsoft.com/office/powerpoint/2010/main" val="21852254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Case Study (I)</a:t>
            </a:r>
            <a:endParaRPr lang="en-US" dirty="0"/>
          </a:p>
        </p:txBody>
      </p:sp>
      <p:sp>
        <p:nvSpPr>
          <p:cNvPr id="3" name="Content Placeholder 2"/>
          <p:cNvSpPr>
            <a:spLocks noGrp="1"/>
          </p:cNvSpPr>
          <p:nvPr>
            <p:ph idx="1"/>
          </p:nvPr>
        </p:nvSpPr>
        <p:spPr/>
        <p:txBody>
          <a:bodyPr/>
          <a:lstStyle/>
          <a:p>
            <a:pPr marL="0" indent="0">
              <a:buNone/>
            </a:pPr>
            <a:r>
              <a:rPr lang="en-US" sz="2200" dirty="0" smtClean="0"/>
              <a:t>“In March 2003, during the worldwide SARS outbreak, [the U.S. Centers for Disease Control and Prevention (CDC)] engaged in a series of … efforts to systematically identify potential SARS cases and those within contact of these persons. As part of these activities, CDC focused efforts on potential cases of SARS spread through casual contact among airline travelers. CDC asked state and local public health agencies to assist in following up with potential contacts. In particular, during this critical time, if CDC became aware of a person known or suspected to be infected with SARS who had recently flown into or within the United States, it would identify the flight, contact the airline for the flight manifest, and then ask state or local public health agencies to help locate persons who had flown with the individual, and thus may have been exposed to SARS…. </a:t>
            </a:r>
            <a:endParaRPr lang="en-CA" sz="2200" dirty="0"/>
          </a:p>
        </p:txBody>
      </p:sp>
    </p:spTree>
    <p:extLst>
      <p:ext uri="{BB962C8B-B14F-4D97-AF65-F5344CB8AC3E}">
        <p14:creationId xmlns:p14="http://schemas.microsoft.com/office/powerpoint/2010/main" val="24016286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Case Study (II)</a:t>
            </a:r>
            <a:endParaRPr lang="en-GB" dirty="0"/>
          </a:p>
        </p:txBody>
      </p:sp>
      <p:sp>
        <p:nvSpPr>
          <p:cNvPr id="5" name="Content Placeholder 4"/>
          <p:cNvSpPr>
            <a:spLocks noGrp="1"/>
          </p:cNvSpPr>
          <p:nvPr>
            <p:ph idx="1"/>
          </p:nvPr>
        </p:nvSpPr>
        <p:spPr/>
        <p:txBody>
          <a:bodyPr/>
          <a:lstStyle/>
          <a:p>
            <a:pPr marL="0" indent="0">
              <a:buNone/>
            </a:pPr>
            <a:r>
              <a:rPr lang="en-US" sz="2200" dirty="0" smtClean="0"/>
              <a:t>…Sometimes, obtaining flight manifests and locating named individuals would result in a 3-4 weeks administrative delay between the time CDC suspected a potential exposure and when an investigation could be conducted. Nevertheless, CDC requested that state or local agents supervise physicians to draw blood samples and obtain medical histories of healthy, unaffected air travelers who were on the plane with a known or apparent SARS case. When administrative delays mounted, the time period for performing these blood tests on asymptomatic individuals would have surpassed their likely incubation period for SARS, revealing only that they may have been exposed. Thus, the tests would not directly benefit asymptomatic individuals who were not “cases” because they were not ill.” </a:t>
            </a:r>
            <a:br>
              <a:rPr lang="en-US" sz="2200" dirty="0" smtClean="0"/>
            </a:br>
            <a:r>
              <a:rPr lang="en-US" sz="2200" dirty="0" smtClean="0"/>
              <a:t>				(Hodge and </a:t>
            </a:r>
            <a:r>
              <a:rPr lang="en-US" sz="2200" dirty="0" err="1" smtClean="0"/>
              <a:t>Gostin</a:t>
            </a:r>
            <a:r>
              <a:rPr lang="en-US" sz="2200" dirty="0" smtClean="0"/>
              <a:t>, 2004, pp. 34-35)</a:t>
            </a:r>
            <a:endParaRPr lang="en-GB" sz="2200" dirty="0" smtClean="0"/>
          </a:p>
          <a:p>
            <a:endParaRPr lang="en-GB" sz="2200" dirty="0"/>
          </a:p>
        </p:txBody>
      </p:sp>
    </p:spTree>
    <p:extLst>
      <p:ext uri="{BB962C8B-B14F-4D97-AF65-F5344CB8AC3E}">
        <p14:creationId xmlns:p14="http://schemas.microsoft.com/office/powerpoint/2010/main" val="688372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Case Study Discussion</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The effort to identify applicable cases is often the first step in a research project. What might be the research question here?</a:t>
            </a:r>
            <a:endParaRPr lang="en-GB" dirty="0" smtClean="0"/>
          </a:p>
          <a:p>
            <a:pPr marL="514350" indent="-514350">
              <a:buFont typeface="+mj-lt"/>
              <a:buAutoNum type="arabicPeriod"/>
            </a:pPr>
            <a:r>
              <a:rPr lang="en-US" dirty="0" smtClean="0"/>
              <a:t>If this is a research study, what questions would you have as an REC member?</a:t>
            </a:r>
            <a:endParaRPr lang="en-GB" dirty="0" smtClean="0"/>
          </a:p>
        </p:txBody>
      </p:sp>
    </p:spTree>
    <p:extLst>
      <p:ext uri="{BB962C8B-B14F-4D97-AF65-F5344CB8AC3E}">
        <p14:creationId xmlns:p14="http://schemas.microsoft.com/office/powerpoint/2010/main" val="27367503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Small group discussion</a:t>
            </a:r>
            <a:endParaRPr lang="en-GB" dirty="0"/>
          </a:p>
        </p:txBody>
      </p:sp>
      <p:sp>
        <p:nvSpPr>
          <p:cNvPr id="3" name="Content Placeholder 2"/>
          <p:cNvSpPr>
            <a:spLocks noGrp="1"/>
          </p:cNvSpPr>
          <p:nvPr>
            <p:ph idx="1"/>
          </p:nvPr>
        </p:nvSpPr>
        <p:spPr/>
        <p:txBody>
          <a:bodyPr/>
          <a:lstStyle/>
          <a:p>
            <a:pPr lvl="0"/>
            <a:r>
              <a:rPr lang="en-US" sz="2800" dirty="0" smtClean="0"/>
              <a:t>Each group should take a </a:t>
            </a:r>
            <a:r>
              <a:rPr lang="en-US" sz="2800" dirty="0"/>
              <a:t>position on one of the three following </a:t>
            </a:r>
            <a:r>
              <a:rPr lang="en-US" sz="2800" dirty="0" smtClean="0"/>
              <a:t>questions, and summarize:</a:t>
            </a:r>
            <a:endParaRPr lang="en-GB" sz="2800" dirty="0"/>
          </a:p>
          <a:p>
            <a:pPr marL="980382" lvl="1" indent="-457200">
              <a:buFont typeface="+mj-lt"/>
              <a:buAutoNum type="alphaLcParenR"/>
            </a:pPr>
            <a:r>
              <a:rPr lang="en-US" sz="2400" dirty="0"/>
              <a:t>Why do we go to so much trouble to oversee the ethics of research? Does it not add unnecessary costs to research? </a:t>
            </a:r>
            <a:endParaRPr lang="en-GB" sz="2400" dirty="0"/>
          </a:p>
          <a:p>
            <a:pPr marL="980382" lvl="1" indent="-457200">
              <a:buFont typeface="+mj-lt"/>
              <a:buAutoNum type="alphaLcParenR"/>
            </a:pPr>
            <a:r>
              <a:rPr lang="en-US" sz="2400" dirty="0"/>
              <a:t>Service on a research ethics committee is time-consuming. Is it worth it—and why?</a:t>
            </a:r>
            <a:endParaRPr lang="en-GB" sz="2400" dirty="0"/>
          </a:p>
          <a:p>
            <a:pPr marL="980382" lvl="1" indent="-457200">
              <a:buFont typeface="+mj-lt"/>
              <a:buAutoNum type="alphaLcParenR"/>
            </a:pPr>
            <a:r>
              <a:rPr lang="en-US" sz="2400" dirty="0"/>
              <a:t>Should REC approvals be unanimous, or is it acceptable for there to be dissenting votes on individual protocols?</a:t>
            </a:r>
            <a:endParaRPr lang="en-GB" sz="2400" dirty="0"/>
          </a:p>
          <a:p>
            <a:pPr lvl="1"/>
            <a:endParaRPr lang="en-CA" dirty="0"/>
          </a:p>
          <a:p>
            <a:endParaRPr lang="en-GB" dirty="0"/>
          </a:p>
        </p:txBody>
      </p:sp>
    </p:spTree>
    <p:extLst>
      <p:ext uri="{BB962C8B-B14F-4D97-AF65-F5344CB8AC3E}">
        <p14:creationId xmlns:p14="http://schemas.microsoft.com/office/powerpoint/2010/main" val="32365158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Summary/Conclusion</a:t>
            </a:r>
            <a:endParaRPr lang="en-US" dirty="0"/>
          </a:p>
        </p:txBody>
      </p:sp>
      <p:sp>
        <p:nvSpPr>
          <p:cNvPr id="3" name="Content Placeholder 2"/>
          <p:cNvSpPr>
            <a:spLocks noGrp="1"/>
          </p:cNvSpPr>
          <p:nvPr>
            <p:ph idx="1"/>
          </p:nvPr>
        </p:nvSpPr>
        <p:spPr/>
        <p:txBody>
          <a:bodyPr/>
          <a:lstStyle/>
          <a:p>
            <a:r>
              <a:rPr lang="en-US" dirty="0" smtClean="0"/>
              <a:t>For research on public health emergencies, a research ethics committee would need to be sure that</a:t>
            </a:r>
          </a:p>
          <a:p>
            <a:pPr lvl="1"/>
            <a:r>
              <a:rPr lang="en-US" dirty="0" smtClean="0"/>
              <a:t>members understand the research design </a:t>
            </a:r>
          </a:p>
          <a:p>
            <a:pPr lvl="1"/>
            <a:r>
              <a:rPr lang="en-US" dirty="0" smtClean="0"/>
              <a:t>at least some of them have adequate expertise </a:t>
            </a:r>
          </a:p>
          <a:p>
            <a:pPr lvl="1"/>
            <a:r>
              <a:rPr lang="en-US" dirty="0" smtClean="0"/>
              <a:t>community representation is available</a:t>
            </a:r>
          </a:p>
          <a:p>
            <a:pPr lvl="1"/>
            <a:r>
              <a:rPr lang="en-US" dirty="0" smtClean="0"/>
              <a:t>alterations in both clinical and public health standards are weighed</a:t>
            </a:r>
          </a:p>
          <a:p>
            <a:r>
              <a:rPr lang="en-US" dirty="0" smtClean="0"/>
              <a:t>Preparing for research on public health emergencies might itself be one of the most important duties of a research ethics committee</a:t>
            </a:r>
            <a:endParaRPr lang="en-CA" dirty="0"/>
          </a:p>
        </p:txBody>
      </p:sp>
    </p:spTree>
    <p:extLst>
      <p:ext uri="{BB962C8B-B14F-4D97-AF65-F5344CB8AC3E}">
        <p14:creationId xmlns:p14="http://schemas.microsoft.com/office/powerpoint/2010/main" val="33680123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Sources</a:t>
            </a:r>
            <a:endParaRPr lang="en-GB" dirty="0"/>
          </a:p>
        </p:txBody>
      </p:sp>
      <p:sp>
        <p:nvSpPr>
          <p:cNvPr id="5" name="Content Placeholder 4"/>
          <p:cNvSpPr>
            <a:spLocks noGrp="1"/>
          </p:cNvSpPr>
          <p:nvPr>
            <p:ph idx="1"/>
          </p:nvPr>
        </p:nvSpPr>
        <p:spPr/>
        <p:txBody>
          <a:bodyPr/>
          <a:lstStyle/>
          <a:p>
            <a:r>
              <a:rPr lang="en-US" sz="2000" dirty="0" smtClean="0"/>
              <a:t>Hodge JG, </a:t>
            </a:r>
            <a:r>
              <a:rPr lang="en-US" sz="2000" dirty="0" err="1" smtClean="0"/>
              <a:t>Gostin</a:t>
            </a:r>
            <a:r>
              <a:rPr lang="en-US" sz="2000" dirty="0" smtClean="0"/>
              <a:t> LO. Public Health Practice vs. Research. Atlanta: </a:t>
            </a:r>
            <a:r>
              <a:rPr lang="en-GB" sz="2000" dirty="0" smtClean="0"/>
              <a:t>Council of State and Territorial Epidemiologists (CSTE), 2004. (Available at </a:t>
            </a:r>
            <a:r>
              <a:rPr lang="en-GB" sz="2000" dirty="0" smtClean="0">
                <a:hlinkClick r:id="rId3"/>
              </a:rPr>
              <a:t>http://www.vdh.virginia.gov/OFHS/policy/documents/2012/irb/pdf/Public%20Health%20Practice%20versus%20Research.pdf</a:t>
            </a:r>
            <a:r>
              <a:rPr lang="en-GB" sz="2000" dirty="0" smtClean="0"/>
              <a:t>, accessed 22 September 2014)</a:t>
            </a:r>
          </a:p>
          <a:p>
            <a:r>
              <a:rPr lang="en-US" sz="2000" dirty="0" err="1" smtClean="0"/>
              <a:t>Sumathipala</a:t>
            </a:r>
            <a:r>
              <a:rPr lang="en-US" sz="2000" dirty="0" smtClean="0"/>
              <a:t> A, </a:t>
            </a:r>
            <a:r>
              <a:rPr lang="en-US" sz="2000" dirty="0" err="1" smtClean="0"/>
              <a:t>Jafarey</a:t>
            </a:r>
            <a:r>
              <a:rPr lang="en-US" sz="2000" dirty="0" smtClean="0"/>
              <a:t> A, De Castro LD, Ahmad A, </a:t>
            </a:r>
            <a:r>
              <a:rPr lang="en-US" sz="2000" dirty="0" err="1" smtClean="0"/>
              <a:t>Marcer</a:t>
            </a:r>
            <a:r>
              <a:rPr lang="en-US" sz="2000" dirty="0" smtClean="0"/>
              <a:t> D, Srinivasan S, et al. Ethical Issues in Post-Disaster Clinical  Interventions and Research: A Developing World Perspective. Key Findings from a Drafting and  Consensus Generation Meeting of the  Working Group on Disaster Research and  Ethics (WGDRE) 2007. Asian Bioethics Review 2010;2(2):124-142. DOI: 10.1353/asb.2010.0020</a:t>
            </a:r>
          </a:p>
          <a:p>
            <a:endParaRPr lang="en-GB" sz="2000" dirty="0"/>
          </a:p>
        </p:txBody>
      </p:sp>
    </p:spTree>
    <p:extLst>
      <p:ext uri="{BB962C8B-B14F-4D97-AF65-F5344CB8AC3E}">
        <p14:creationId xmlns:p14="http://schemas.microsoft.com/office/powerpoint/2010/main" val="21486753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Acknowledgements</a:t>
            </a:r>
            <a:endParaRPr lang="en-GB" dirty="0"/>
          </a:p>
        </p:txBody>
      </p:sp>
      <p:sp>
        <p:nvSpPr>
          <p:cNvPr id="3" name="Content Placeholder 2"/>
          <p:cNvSpPr>
            <a:spLocks noGrp="1"/>
          </p:cNvSpPr>
          <p:nvPr>
            <p:ph idx="1"/>
          </p:nvPr>
        </p:nvSpPr>
        <p:spPr>
          <a:xfrm>
            <a:off x="827584" y="1238271"/>
            <a:ext cx="7906456" cy="4613276"/>
          </a:xfrm>
        </p:spPr>
        <p:txBody>
          <a:bodyPr/>
          <a:lstStyle/>
          <a:p>
            <a:pPr marL="0" indent="0">
              <a:buNone/>
            </a:pPr>
            <a:endParaRPr lang="en-GB" sz="3600" dirty="0" smtClean="0"/>
          </a:p>
          <a:p>
            <a:pPr marL="0" indent="0">
              <a:buNone/>
            </a:pPr>
            <a:r>
              <a:rPr lang="en-GB" sz="3600" dirty="0" smtClean="0"/>
              <a:t>Chapter authors</a:t>
            </a:r>
          </a:p>
          <a:p>
            <a:pPr marL="0" indent="0">
              <a:buNone/>
            </a:pPr>
            <a:r>
              <a:rPr lang="en-GB" sz="2200" dirty="0"/>
              <a:t>Goodman, Kenneth, </a:t>
            </a:r>
            <a:r>
              <a:rPr lang="en-CA" sz="2200" dirty="0"/>
              <a:t>University of Miami Bioethics Program</a:t>
            </a:r>
            <a:r>
              <a:rPr lang="en-GB" sz="2200" dirty="0"/>
              <a:t>, University of Miami, Miami, Florida, United States of America </a:t>
            </a:r>
            <a:endParaRPr lang="en-GB" sz="2200" dirty="0" smtClean="0"/>
          </a:p>
          <a:p>
            <a:pPr marL="0" indent="0">
              <a:buNone/>
            </a:pPr>
            <a:r>
              <a:rPr lang="en-GB" sz="2200" dirty="0" err="1"/>
              <a:t>Litewka</a:t>
            </a:r>
            <a:r>
              <a:rPr lang="en-GB" sz="2200" dirty="0"/>
              <a:t>, Sergio, </a:t>
            </a:r>
            <a:r>
              <a:rPr lang="en-CA" sz="2200" dirty="0"/>
              <a:t>University of Miami Bioethics Program</a:t>
            </a:r>
            <a:r>
              <a:rPr lang="en-GB" sz="2200" dirty="0"/>
              <a:t>, University of Miami, Miami, Florida, United States of America </a:t>
            </a:r>
          </a:p>
        </p:txBody>
      </p:sp>
    </p:spTree>
    <p:extLst>
      <p:ext uri="{BB962C8B-B14F-4D97-AF65-F5344CB8AC3E}">
        <p14:creationId xmlns:p14="http://schemas.microsoft.com/office/powerpoint/2010/main" val="2744513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Outline</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sz="2000" dirty="0" smtClean="0"/>
              <a:t>Introduction </a:t>
            </a:r>
          </a:p>
          <a:p>
            <a:pPr lvl="1"/>
            <a:r>
              <a:rPr lang="en-US" sz="1800" dirty="0" smtClean="0"/>
              <a:t>Standard procedures for ethics review</a:t>
            </a:r>
          </a:p>
          <a:p>
            <a:pPr lvl="1"/>
            <a:r>
              <a:rPr lang="en-US" sz="1800" dirty="0" smtClean="0"/>
              <a:t>Differences between biomedical research and public health research</a:t>
            </a:r>
          </a:p>
          <a:p>
            <a:pPr lvl="1"/>
            <a:r>
              <a:rPr lang="en-US" sz="1800" dirty="0" smtClean="0"/>
              <a:t>Areas covered by standard ethics reviews</a:t>
            </a:r>
          </a:p>
          <a:p>
            <a:pPr lvl="1"/>
            <a:r>
              <a:rPr lang="en-US" sz="1800" dirty="0" smtClean="0"/>
              <a:t>Ethics review of public health research</a:t>
            </a:r>
          </a:p>
          <a:p>
            <a:pPr lvl="1"/>
            <a:r>
              <a:rPr lang="en-US" sz="1800" dirty="0" smtClean="0"/>
              <a:t>Challenges raised by the review of public health emergencies research</a:t>
            </a:r>
          </a:p>
          <a:p>
            <a:pPr marL="514350" indent="-514350">
              <a:buFont typeface="+mj-lt"/>
              <a:buAutoNum type="arabicPeriod"/>
            </a:pPr>
            <a:r>
              <a:rPr lang="en-US" sz="2000" dirty="0" smtClean="0"/>
              <a:t>Debate – altering review standards</a:t>
            </a:r>
          </a:p>
          <a:p>
            <a:pPr marL="514350" indent="-514350">
              <a:buFont typeface="+mj-lt"/>
              <a:buAutoNum type="arabicPeriod"/>
            </a:pPr>
            <a:r>
              <a:rPr lang="en-US" sz="2000" dirty="0" smtClean="0"/>
              <a:t>Case Study and discussion – SARS and CDC</a:t>
            </a:r>
          </a:p>
          <a:p>
            <a:pPr marL="514350" indent="-514350">
              <a:buFont typeface="+mj-lt"/>
              <a:buAutoNum type="arabicPeriod"/>
            </a:pPr>
            <a:r>
              <a:rPr lang="en-US" sz="2000" dirty="0" smtClean="0"/>
              <a:t>Summary</a:t>
            </a:r>
          </a:p>
          <a:p>
            <a:pPr marL="514350" indent="-514350">
              <a:buFont typeface="+mj-lt"/>
              <a:buAutoNum type="arabicPeriod"/>
            </a:pPr>
            <a:endParaRPr lang="en-US" sz="2000" dirty="0" smtClean="0"/>
          </a:p>
          <a:p>
            <a:pPr marL="514350" indent="-514350">
              <a:buFont typeface="+mj-lt"/>
              <a:buAutoNum type="arabicPeriod"/>
            </a:pPr>
            <a:endParaRPr lang="en-US" sz="2000" dirty="0" smtClean="0"/>
          </a:p>
          <a:p>
            <a:pPr marL="514350" indent="-514350">
              <a:buFont typeface="+mj-lt"/>
              <a:buAutoNum type="arabicPeriod"/>
            </a:pPr>
            <a:endParaRPr lang="en-US" sz="2000" dirty="0" smtClean="0"/>
          </a:p>
          <a:p>
            <a:pPr marL="514350" indent="-514350">
              <a:buFont typeface="+mj-lt"/>
              <a:buAutoNum type="arabicPeriod"/>
            </a:pPr>
            <a:endParaRPr lang="en-US" sz="2000" dirty="0" smtClean="0"/>
          </a:p>
          <a:p>
            <a:pPr marL="514350" indent="-514350">
              <a:buFont typeface="+mj-lt"/>
              <a:buAutoNum type="arabicPeriod"/>
            </a:pPr>
            <a:endParaRPr lang="en-US" sz="2000" dirty="0" smtClean="0"/>
          </a:p>
          <a:p>
            <a:pPr marL="514350" indent="-514350">
              <a:buFont typeface="+mj-lt"/>
              <a:buAutoNum type="arabicPeriod"/>
            </a:pPr>
            <a:endParaRPr lang="en-US" sz="2000" dirty="0"/>
          </a:p>
        </p:txBody>
      </p:sp>
      <p:graphicFrame>
        <p:nvGraphicFramePr>
          <p:cNvPr id="10" name="Table 9"/>
          <p:cNvGraphicFramePr>
            <a:graphicFrameLocks noGrp="1"/>
          </p:cNvGraphicFramePr>
          <p:nvPr>
            <p:extLst>
              <p:ext uri="{D42A27DB-BD31-4B8C-83A1-F6EECF244321}">
                <p14:modId xmlns:p14="http://schemas.microsoft.com/office/powerpoint/2010/main" val="2306319995"/>
              </p:ext>
            </p:extLst>
          </p:nvPr>
        </p:nvGraphicFramePr>
        <p:xfrm>
          <a:off x="1331640" y="4978962"/>
          <a:ext cx="6336702" cy="1114334"/>
        </p:xfrm>
        <a:graphic>
          <a:graphicData uri="http://schemas.openxmlformats.org/drawingml/2006/table">
            <a:tbl>
              <a:tblPr firstRow="1" firstCol="1" bandRow="1" bandCol="1">
                <a:solidFill>
                  <a:srgbClr val="89B9FF"/>
                </a:solidFill>
                <a:tableStyleId>{616DA210-FB5B-4158-B5E0-FEB733F419BA}</a:tableStyleId>
              </a:tblPr>
              <a:tblGrid>
                <a:gridCol w="1131554"/>
                <a:gridCol w="1206991"/>
                <a:gridCol w="829806"/>
                <a:gridCol w="980680"/>
                <a:gridCol w="1056117"/>
                <a:gridCol w="1131554"/>
              </a:tblGrid>
              <a:tr h="483398">
                <a:tc>
                  <a:txBody>
                    <a:bodyPr/>
                    <a:lstStyle/>
                    <a:p>
                      <a:pPr algn="l">
                        <a:lnSpc>
                          <a:spcPct val="115000"/>
                        </a:lnSpc>
                        <a:spcAft>
                          <a:spcPts val="0"/>
                        </a:spcAft>
                      </a:pPr>
                      <a:r>
                        <a:rPr lang="en-US" sz="1200" dirty="0">
                          <a:effectLst/>
                          <a:latin typeface="+mn-lt"/>
                        </a:rPr>
                        <a:t>Suggested time</a:t>
                      </a:r>
                      <a:endParaRPr lang="en-GB" sz="1200" dirty="0">
                        <a:effectLst/>
                        <a:latin typeface="+mn-lt"/>
                        <a:ea typeface="Calibri"/>
                        <a:cs typeface="Times New Roman"/>
                      </a:endParaRPr>
                    </a:p>
                  </a:txBody>
                  <a:tcPr marL="68580" marR="68580" marT="0" marB="0"/>
                </a:tc>
                <a:tc>
                  <a:txBody>
                    <a:bodyPr/>
                    <a:lstStyle/>
                    <a:p>
                      <a:pPr algn="l"/>
                      <a:r>
                        <a:rPr lang="en-US" sz="1200" b="1" kern="1200" dirty="0" smtClean="0">
                          <a:solidFill>
                            <a:schemeClr val="tx1"/>
                          </a:solidFill>
                          <a:effectLst/>
                          <a:latin typeface="+mn-lt"/>
                          <a:ea typeface="+mn-ea"/>
                          <a:cs typeface="+mn-cs"/>
                        </a:rPr>
                        <a:t>0-20</a:t>
                      </a:r>
                      <a:endParaRPr lang="en-GB" sz="1200" b="1" kern="1200" dirty="0" smtClean="0">
                        <a:solidFill>
                          <a:schemeClr val="tx1"/>
                        </a:solidFill>
                        <a:effectLst/>
                        <a:latin typeface="+mn-lt"/>
                        <a:ea typeface="+mn-ea"/>
                        <a:cs typeface="+mn-cs"/>
                      </a:endParaRPr>
                    </a:p>
                    <a:p>
                      <a:pPr algn="l"/>
                      <a:r>
                        <a:rPr lang="en-US" sz="1200" b="1" i="1" kern="1200" dirty="0" smtClean="0">
                          <a:solidFill>
                            <a:schemeClr val="tx1"/>
                          </a:solidFill>
                          <a:effectLst/>
                          <a:latin typeface="+mn-lt"/>
                          <a:ea typeface="+mn-ea"/>
                          <a:cs typeface="+mn-cs"/>
                        </a:rPr>
                        <a:t>(20 min)</a:t>
                      </a:r>
                      <a:endParaRPr lang="en-GB" sz="1200" dirty="0">
                        <a:effectLst/>
                        <a:latin typeface="+mn-lt"/>
                        <a:ea typeface="Calibri"/>
                        <a:cs typeface="Times New Roman"/>
                      </a:endParaRPr>
                    </a:p>
                  </a:txBody>
                  <a:tcPr marL="68580" marR="68580" marT="0" marB="0"/>
                </a:tc>
                <a:tc>
                  <a:txBody>
                    <a:bodyPr/>
                    <a:lstStyle/>
                    <a:p>
                      <a:pPr algn="l"/>
                      <a:r>
                        <a:rPr lang="en-US" sz="1200" b="1" kern="1200" dirty="0" smtClean="0">
                          <a:solidFill>
                            <a:schemeClr val="tx1"/>
                          </a:solidFill>
                          <a:effectLst/>
                          <a:latin typeface="+mn-lt"/>
                          <a:ea typeface="+mn-ea"/>
                          <a:cs typeface="+mn-cs"/>
                        </a:rPr>
                        <a:t>21-45</a:t>
                      </a:r>
                      <a:endParaRPr lang="en-GB" sz="1200" b="1" kern="1200" dirty="0" smtClean="0">
                        <a:solidFill>
                          <a:schemeClr val="tx1"/>
                        </a:solidFill>
                        <a:effectLst/>
                        <a:latin typeface="+mn-lt"/>
                        <a:ea typeface="+mn-ea"/>
                        <a:cs typeface="+mn-cs"/>
                      </a:endParaRPr>
                    </a:p>
                    <a:p>
                      <a:pPr algn="l"/>
                      <a:r>
                        <a:rPr lang="en-US" sz="1200" b="1" i="1" kern="1200" dirty="0" smtClean="0">
                          <a:solidFill>
                            <a:schemeClr val="tx1"/>
                          </a:solidFill>
                          <a:effectLst/>
                          <a:latin typeface="+mn-lt"/>
                          <a:ea typeface="+mn-ea"/>
                          <a:cs typeface="+mn-cs"/>
                        </a:rPr>
                        <a:t>(25 min)</a:t>
                      </a:r>
                      <a:endParaRPr lang="en-GB" sz="1200" dirty="0">
                        <a:effectLst/>
                        <a:latin typeface="+mn-lt"/>
                        <a:ea typeface="Calibri"/>
                        <a:cs typeface="Times New Roman"/>
                      </a:endParaRPr>
                    </a:p>
                  </a:txBody>
                  <a:tcPr marL="68580" marR="68580" marT="0" marB="0"/>
                </a:tc>
                <a:tc>
                  <a:txBody>
                    <a:bodyPr/>
                    <a:lstStyle/>
                    <a:p>
                      <a:pPr algn="l"/>
                      <a:r>
                        <a:rPr lang="en-US" sz="1200" b="1" kern="1200" dirty="0" smtClean="0">
                          <a:solidFill>
                            <a:schemeClr val="tx1"/>
                          </a:solidFill>
                          <a:effectLst/>
                          <a:latin typeface="+mn-lt"/>
                          <a:ea typeface="+mn-ea"/>
                          <a:cs typeface="+mn-cs"/>
                        </a:rPr>
                        <a:t>46-70</a:t>
                      </a:r>
                      <a:endParaRPr lang="en-GB" sz="1200" b="1" kern="1200" dirty="0" smtClean="0">
                        <a:solidFill>
                          <a:schemeClr val="tx1"/>
                        </a:solidFill>
                        <a:effectLst/>
                        <a:latin typeface="+mn-lt"/>
                        <a:ea typeface="+mn-ea"/>
                        <a:cs typeface="+mn-cs"/>
                      </a:endParaRPr>
                    </a:p>
                    <a:p>
                      <a:pPr algn="l"/>
                      <a:r>
                        <a:rPr lang="en-US" sz="1200" b="1" i="1" kern="1200" dirty="0" smtClean="0">
                          <a:solidFill>
                            <a:schemeClr val="tx1"/>
                          </a:solidFill>
                          <a:effectLst/>
                          <a:latin typeface="+mn-lt"/>
                          <a:ea typeface="+mn-ea"/>
                          <a:cs typeface="+mn-cs"/>
                        </a:rPr>
                        <a:t>(25 min)</a:t>
                      </a:r>
                      <a:endParaRPr lang="en-GB" sz="1200" dirty="0">
                        <a:effectLst/>
                        <a:latin typeface="+mn-lt"/>
                        <a:ea typeface="Calibri"/>
                        <a:cs typeface="Times New Roman"/>
                      </a:endParaRPr>
                    </a:p>
                  </a:txBody>
                  <a:tcPr marL="68580" marR="68580" marT="0" marB="0"/>
                </a:tc>
                <a:tc>
                  <a:txBody>
                    <a:bodyPr/>
                    <a:lstStyle/>
                    <a:p>
                      <a:pPr algn="l"/>
                      <a:r>
                        <a:rPr lang="en-US" sz="1200" b="1" kern="1200" dirty="0" smtClean="0">
                          <a:solidFill>
                            <a:schemeClr val="tx1"/>
                          </a:solidFill>
                          <a:effectLst/>
                          <a:latin typeface="+mn-lt"/>
                          <a:ea typeface="+mn-ea"/>
                          <a:cs typeface="+mn-cs"/>
                        </a:rPr>
                        <a:t>71-85</a:t>
                      </a:r>
                      <a:endParaRPr lang="en-GB" sz="1200" b="1" kern="1200" dirty="0" smtClean="0">
                        <a:solidFill>
                          <a:schemeClr val="tx1"/>
                        </a:solidFill>
                        <a:effectLst/>
                        <a:latin typeface="+mn-lt"/>
                        <a:ea typeface="+mn-ea"/>
                        <a:cs typeface="+mn-cs"/>
                      </a:endParaRPr>
                    </a:p>
                    <a:p>
                      <a:pPr algn="l"/>
                      <a:r>
                        <a:rPr lang="en-US" sz="1200" b="1" i="1" kern="1200" dirty="0" smtClean="0">
                          <a:solidFill>
                            <a:schemeClr val="tx1"/>
                          </a:solidFill>
                          <a:effectLst/>
                          <a:latin typeface="+mn-lt"/>
                          <a:ea typeface="+mn-ea"/>
                          <a:cs typeface="+mn-cs"/>
                        </a:rPr>
                        <a:t>(15 min)</a:t>
                      </a:r>
                      <a:endParaRPr lang="en-GB" sz="1200" dirty="0">
                        <a:effectLst/>
                        <a:latin typeface="+mn-lt"/>
                        <a:ea typeface="Calibri"/>
                        <a:cs typeface="Times New Roman"/>
                      </a:endParaRPr>
                    </a:p>
                  </a:txBody>
                  <a:tcPr marL="68580" marR="68580" marT="0" marB="0"/>
                </a:tc>
                <a:tc>
                  <a:txBody>
                    <a:bodyPr/>
                    <a:lstStyle/>
                    <a:p>
                      <a:pPr algn="l"/>
                      <a:r>
                        <a:rPr lang="en-US" sz="1200" b="1" kern="1200" dirty="0" smtClean="0">
                          <a:solidFill>
                            <a:schemeClr val="tx1"/>
                          </a:solidFill>
                          <a:effectLst/>
                          <a:latin typeface="+mn-lt"/>
                          <a:ea typeface="+mn-ea"/>
                          <a:cs typeface="+mn-cs"/>
                        </a:rPr>
                        <a:t>86-90</a:t>
                      </a:r>
                      <a:endParaRPr lang="en-GB" sz="1200" b="1" kern="1200" dirty="0" smtClean="0">
                        <a:solidFill>
                          <a:schemeClr val="tx1"/>
                        </a:solidFill>
                        <a:effectLst/>
                        <a:latin typeface="+mn-lt"/>
                        <a:ea typeface="+mn-ea"/>
                        <a:cs typeface="+mn-cs"/>
                      </a:endParaRPr>
                    </a:p>
                    <a:p>
                      <a:pPr algn="l"/>
                      <a:r>
                        <a:rPr lang="en-US" sz="1200" b="1" i="1" kern="1200" dirty="0" smtClean="0">
                          <a:solidFill>
                            <a:schemeClr val="tx1"/>
                          </a:solidFill>
                          <a:effectLst/>
                          <a:latin typeface="+mn-lt"/>
                          <a:ea typeface="+mn-ea"/>
                          <a:cs typeface="+mn-cs"/>
                        </a:rPr>
                        <a:t>(5 min)</a:t>
                      </a:r>
                      <a:endParaRPr lang="en-GB" sz="1200" dirty="0">
                        <a:effectLst/>
                        <a:latin typeface="+mn-lt"/>
                        <a:ea typeface="Calibri"/>
                        <a:cs typeface="Times New Roman"/>
                      </a:endParaRPr>
                    </a:p>
                  </a:txBody>
                  <a:tcPr marL="68580" marR="68580" marT="0" marB="0"/>
                </a:tc>
              </a:tr>
              <a:tr h="524714">
                <a:tc>
                  <a:txBody>
                    <a:bodyPr/>
                    <a:lstStyle/>
                    <a:p>
                      <a:pPr algn="l">
                        <a:lnSpc>
                          <a:spcPct val="115000"/>
                        </a:lnSpc>
                        <a:spcAft>
                          <a:spcPts val="0"/>
                        </a:spcAft>
                      </a:pPr>
                      <a:r>
                        <a:rPr lang="en-US" sz="1200">
                          <a:effectLst/>
                          <a:latin typeface="+mn-lt"/>
                        </a:rPr>
                        <a:t>Activity</a:t>
                      </a:r>
                      <a:endParaRPr lang="en-GB" sz="1200">
                        <a:effectLst/>
                        <a:latin typeface="+mn-lt"/>
                        <a:ea typeface="Calibri"/>
                        <a:cs typeface="Times New Roman"/>
                      </a:endParaRPr>
                    </a:p>
                  </a:txBody>
                  <a:tcPr marL="68580" marR="68580" marT="0" marB="0"/>
                </a:tc>
                <a:tc>
                  <a:txBody>
                    <a:bodyPr/>
                    <a:lstStyle/>
                    <a:p>
                      <a:pPr algn="l">
                        <a:lnSpc>
                          <a:spcPct val="115000"/>
                        </a:lnSpc>
                        <a:spcAft>
                          <a:spcPts val="0"/>
                        </a:spcAft>
                      </a:pPr>
                      <a:r>
                        <a:rPr lang="en-US" sz="1200" kern="1200" dirty="0" smtClean="0">
                          <a:solidFill>
                            <a:schemeClr val="tx1"/>
                          </a:solidFill>
                          <a:effectLst/>
                          <a:latin typeface="+mn-lt"/>
                          <a:ea typeface="+mn-ea"/>
                          <a:cs typeface="+mn-cs"/>
                        </a:rPr>
                        <a:t>Introduction</a:t>
                      </a:r>
                      <a:endParaRPr lang="en-GB" sz="1200" dirty="0">
                        <a:effectLst/>
                        <a:latin typeface="+mn-lt"/>
                        <a:ea typeface="Calibri"/>
                        <a:cs typeface="Times New Roman"/>
                      </a:endParaRPr>
                    </a:p>
                  </a:txBody>
                  <a:tcPr marL="68580" marR="68580" marT="0" marB="0"/>
                </a:tc>
                <a:tc>
                  <a:txBody>
                    <a:bodyPr/>
                    <a:lstStyle/>
                    <a:p>
                      <a:pPr algn="l">
                        <a:lnSpc>
                          <a:spcPct val="115000"/>
                        </a:lnSpc>
                        <a:spcAft>
                          <a:spcPts val="0"/>
                        </a:spcAft>
                      </a:pPr>
                      <a:r>
                        <a:rPr lang="en-US" sz="1200" kern="1200" dirty="0" smtClean="0">
                          <a:solidFill>
                            <a:schemeClr val="tx1"/>
                          </a:solidFill>
                          <a:effectLst/>
                          <a:latin typeface="+mn-lt"/>
                          <a:ea typeface="+mn-ea"/>
                          <a:cs typeface="+mn-cs"/>
                        </a:rPr>
                        <a:t>Debate</a:t>
                      </a:r>
                      <a:endParaRPr lang="en-GB" sz="1200" dirty="0">
                        <a:effectLst/>
                        <a:latin typeface="+mn-lt"/>
                        <a:ea typeface="Calibri"/>
                        <a:cs typeface="Times New Roman"/>
                      </a:endParaRPr>
                    </a:p>
                  </a:txBody>
                  <a:tcPr marL="68580" marR="68580" marT="0" marB="0"/>
                </a:tc>
                <a:tc>
                  <a:txBody>
                    <a:bodyPr/>
                    <a:lstStyle/>
                    <a:p>
                      <a:pPr marL="0" marR="0" indent="0" algn="l" defTabSz="801472" rtl="0" eaLnBrk="1" fontAlgn="auto" latinLnBrk="0" hangingPunct="1">
                        <a:lnSpc>
                          <a:spcPct val="115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Case discussion</a:t>
                      </a:r>
                      <a:endParaRPr lang="en-GB" sz="1200" dirty="0" smtClean="0">
                        <a:effectLst/>
                        <a:latin typeface="+mn-lt"/>
                        <a:ea typeface="Calibri"/>
                        <a:cs typeface="Times New Roman"/>
                      </a:endParaRPr>
                    </a:p>
                    <a:p>
                      <a:pPr algn="l">
                        <a:lnSpc>
                          <a:spcPct val="115000"/>
                        </a:lnSpc>
                        <a:spcAft>
                          <a:spcPts val="0"/>
                        </a:spcAft>
                      </a:pPr>
                      <a:endParaRPr lang="en-GB" sz="1200" dirty="0">
                        <a:effectLst/>
                        <a:latin typeface="+mn-lt"/>
                        <a:ea typeface="Calibri"/>
                        <a:cs typeface="Times New Roman"/>
                      </a:endParaRPr>
                    </a:p>
                  </a:txBody>
                  <a:tcPr marL="68580" marR="68580" marT="0" marB="0"/>
                </a:tc>
                <a:tc>
                  <a:txBody>
                    <a:bodyPr/>
                    <a:lstStyle/>
                    <a:p>
                      <a:pPr algn="l">
                        <a:lnSpc>
                          <a:spcPct val="115000"/>
                        </a:lnSpc>
                        <a:spcAft>
                          <a:spcPts val="0"/>
                        </a:spcAft>
                      </a:pPr>
                      <a:r>
                        <a:rPr lang="en-US" sz="1200" kern="1200" dirty="0" smtClean="0">
                          <a:solidFill>
                            <a:schemeClr val="tx1"/>
                          </a:solidFill>
                          <a:effectLst/>
                          <a:latin typeface="+mn-lt"/>
                          <a:ea typeface="+mn-ea"/>
                          <a:cs typeface="+mn-cs"/>
                        </a:rPr>
                        <a:t>Discussion</a:t>
                      </a:r>
                      <a:endParaRPr lang="en-GB" sz="1200" dirty="0">
                        <a:effectLst/>
                        <a:latin typeface="+mn-lt"/>
                        <a:ea typeface="Calibri"/>
                        <a:cs typeface="Times New Roman"/>
                      </a:endParaRPr>
                    </a:p>
                  </a:txBody>
                  <a:tcPr marL="68580" marR="68580" marT="0" marB="0"/>
                </a:tc>
                <a:tc>
                  <a:txBody>
                    <a:bodyPr/>
                    <a:lstStyle/>
                    <a:p>
                      <a:pPr algn="l">
                        <a:lnSpc>
                          <a:spcPct val="115000"/>
                        </a:lnSpc>
                        <a:spcAft>
                          <a:spcPts val="0"/>
                        </a:spcAft>
                      </a:pPr>
                      <a:r>
                        <a:rPr lang="en-US" sz="1200" kern="1200" dirty="0" smtClean="0">
                          <a:solidFill>
                            <a:schemeClr val="tx1"/>
                          </a:solidFill>
                          <a:effectLst/>
                          <a:latin typeface="+mn-lt"/>
                          <a:ea typeface="+mn-ea"/>
                          <a:cs typeface="+mn-cs"/>
                        </a:rPr>
                        <a:t>Summary and </a:t>
                      </a:r>
                      <a:r>
                        <a:rPr lang="en-US" sz="1200" kern="1200" dirty="0" smtClean="0">
                          <a:solidFill>
                            <a:schemeClr val="tx1"/>
                          </a:solidFill>
                          <a:effectLst/>
                          <a:latin typeface="+mn-lt"/>
                          <a:ea typeface="+mn-ea"/>
                          <a:cs typeface="+mn-cs"/>
                        </a:rPr>
                        <a:t>conclusion</a:t>
                      </a:r>
                      <a:endParaRPr lang="en-GB" sz="1200" dirty="0">
                        <a:effectLst/>
                        <a:latin typeface="+mn-lt"/>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1487622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Broad international agreement on the need for independent unbiased ethics review of research involving humans</a:t>
            </a:r>
          </a:p>
          <a:p>
            <a:r>
              <a:rPr lang="en-US" dirty="0" smtClean="0"/>
              <a:t>Research ethics committee (REC) or institutional review boards (IRB) (in the USA)</a:t>
            </a:r>
          </a:p>
          <a:p>
            <a:r>
              <a:rPr lang="en-US" dirty="0" smtClean="0"/>
              <a:t>Research with human subjects must submit to the REC a detailed description of the research project</a:t>
            </a:r>
          </a:p>
          <a:p>
            <a:r>
              <a:rPr lang="en-US" dirty="0" smtClean="0"/>
              <a:t>‘Research protocol’ provides an account of how ethical issues will be addressed through the project</a:t>
            </a:r>
          </a:p>
          <a:p>
            <a:endParaRPr lang="en-CA" dirty="0"/>
          </a:p>
        </p:txBody>
      </p:sp>
    </p:spTree>
    <p:extLst>
      <p:ext uri="{BB962C8B-B14F-4D97-AF65-F5344CB8AC3E}">
        <p14:creationId xmlns:p14="http://schemas.microsoft.com/office/powerpoint/2010/main" val="2252223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200" smtClean="0"/>
              <a:t>Biomedical research vs public health research</a:t>
            </a:r>
            <a:endParaRPr lang="en-US" sz="3200" dirty="0"/>
          </a:p>
        </p:txBody>
      </p:sp>
      <p:sp>
        <p:nvSpPr>
          <p:cNvPr id="3" name="Content Placeholder 2"/>
          <p:cNvSpPr>
            <a:spLocks noGrp="1"/>
          </p:cNvSpPr>
          <p:nvPr>
            <p:ph idx="1"/>
          </p:nvPr>
        </p:nvSpPr>
        <p:spPr/>
        <p:txBody>
          <a:bodyPr/>
          <a:lstStyle/>
          <a:p>
            <a:r>
              <a:rPr lang="en-US" dirty="0" smtClean="0"/>
              <a:t>Most normative instruments governing research were developed specifically with a clinical/biomedical model in mind</a:t>
            </a:r>
          </a:p>
          <a:p>
            <a:r>
              <a:rPr lang="en-US" dirty="0" smtClean="0"/>
              <a:t>Many of these standards also applicable to public health/epidemiological research, although some aspects might change, including:</a:t>
            </a:r>
            <a:endParaRPr lang="en-GB" dirty="0" smtClean="0"/>
          </a:p>
          <a:p>
            <a:pPr lvl="1"/>
            <a:r>
              <a:rPr lang="en-US" dirty="0" smtClean="0"/>
              <a:t>Concern for direct harm to individual participants may be replaced by a concern for harm to whole groups</a:t>
            </a:r>
          </a:p>
          <a:p>
            <a:pPr lvl="1"/>
            <a:r>
              <a:rPr lang="en-US" dirty="0" smtClean="0"/>
              <a:t>Requirement for individual consent may be levied</a:t>
            </a:r>
            <a:endParaRPr lang="en-GB" dirty="0" smtClean="0"/>
          </a:p>
          <a:p>
            <a:pPr lvl="1"/>
            <a:r>
              <a:rPr lang="en-US" dirty="0" smtClean="0"/>
              <a:t>Ability to withdraw from studies may be limited </a:t>
            </a:r>
          </a:p>
          <a:p>
            <a:pPr lvl="1"/>
            <a:r>
              <a:rPr lang="en-US" dirty="0" smtClean="0"/>
              <a:t>Use of aggregate data – less individually identifiable but raises question of ‘group privacy’ </a:t>
            </a:r>
            <a:endParaRPr lang="en-GB" dirty="0" smtClean="0"/>
          </a:p>
          <a:p>
            <a:pPr lvl="1"/>
            <a:endParaRPr lang="en-CA" dirty="0"/>
          </a:p>
        </p:txBody>
      </p:sp>
    </p:spTree>
    <p:extLst>
      <p:ext uri="{BB962C8B-B14F-4D97-AF65-F5344CB8AC3E}">
        <p14:creationId xmlns:p14="http://schemas.microsoft.com/office/powerpoint/2010/main" val="33805938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lvl="0"/>
            <a:r>
              <a:rPr lang="en-US" smtClean="0"/>
              <a:t>11 Areas covered by ethics reviews</a:t>
            </a:r>
            <a:endParaRPr lang="en-US" dirty="0"/>
          </a:p>
        </p:txBody>
      </p:sp>
      <p:sp>
        <p:nvSpPr>
          <p:cNvPr id="3" name="Content Placeholder 2"/>
          <p:cNvSpPr>
            <a:spLocks noGrp="1"/>
          </p:cNvSpPr>
          <p:nvPr>
            <p:ph idx="1"/>
          </p:nvPr>
        </p:nvSpPr>
        <p:spPr/>
        <p:txBody>
          <a:bodyPr/>
          <a:lstStyle/>
          <a:p>
            <a:pPr marL="517031" indent="-457200">
              <a:buFont typeface="+mj-lt"/>
              <a:buAutoNum type="arabicPeriod"/>
            </a:pPr>
            <a:r>
              <a:rPr lang="en-GB" dirty="0" smtClean="0"/>
              <a:t>relevance of research to disaster situations </a:t>
            </a:r>
          </a:p>
          <a:p>
            <a:pPr marL="517031" indent="-457200">
              <a:buFont typeface="+mj-lt"/>
              <a:buAutoNum type="arabicPeriod"/>
            </a:pPr>
            <a:r>
              <a:rPr lang="en-GB" dirty="0" smtClean="0"/>
              <a:t>informed consent and voluntariness </a:t>
            </a:r>
          </a:p>
          <a:p>
            <a:pPr marL="517031" indent="-457200">
              <a:buFont typeface="+mj-lt"/>
              <a:buAutoNum type="arabicPeriod"/>
            </a:pPr>
            <a:r>
              <a:rPr lang="en-GB" dirty="0" smtClean="0"/>
              <a:t>role of community consultation and participation</a:t>
            </a:r>
          </a:p>
          <a:p>
            <a:pPr marL="517031" indent="-457200">
              <a:buFont typeface="+mj-lt"/>
              <a:buAutoNum type="arabicPeriod"/>
            </a:pPr>
            <a:r>
              <a:rPr lang="en-GB" dirty="0" smtClean="0"/>
              <a:t>exploitation </a:t>
            </a:r>
          </a:p>
          <a:p>
            <a:pPr marL="517031" indent="-457200">
              <a:buFont typeface="+mj-lt"/>
              <a:buAutoNum type="arabicPeriod"/>
            </a:pPr>
            <a:r>
              <a:rPr lang="en-GB" dirty="0" smtClean="0"/>
              <a:t>dignity, privacy and confidentiality </a:t>
            </a:r>
          </a:p>
          <a:p>
            <a:pPr marL="517031" indent="-457200">
              <a:buFont typeface="+mj-lt"/>
              <a:buAutoNum type="arabicPeriod"/>
            </a:pPr>
            <a:r>
              <a:rPr lang="en-GB" dirty="0" smtClean="0"/>
              <a:t>risk minimization…</a:t>
            </a:r>
          </a:p>
          <a:p>
            <a:pPr lvl="1"/>
            <a:endParaRPr lang="en-CA" dirty="0"/>
          </a:p>
        </p:txBody>
      </p:sp>
    </p:spTree>
    <p:extLst>
      <p:ext uri="{BB962C8B-B14F-4D97-AF65-F5344CB8AC3E}">
        <p14:creationId xmlns:p14="http://schemas.microsoft.com/office/powerpoint/2010/main" val="33680123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lvl="0"/>
            <a:r>
              <a:rPr lang="en-US" smtClean="0"/>
              <a:t>11 Areas covered by ethics reviews</a:t>
            </a:r>
            <a:endParaRPr lang="en-US" dirty="0"/>
          </a:p>
        </p:txBody>
      </p:sp>
      <p:sp>
        <p:nvSpPr>
          <p:cNvPr id="3" name="Content Placeholder 2"/>
          <p:cNvSpPr>
            <a:spLocks noGrp="1"/>
          </p:cNvSpPr>
          <p:nvPr>
            <p:ph idx="1"/>
          </p:nvPr>
        </p:nvSpPr>
        <p:spPr/>
        <p:txBody>
          <a:bodyPr/>
          <a:lstStyle/>
          <a:p>
            <a:pPr marL="514350" indent="-514350">
              <a:buFont typeface="+mj-lt"/>
              <a:buAutoNum type="arabicPeriod" startAt="7"/>
            </a:pPr>
            <a:r>
              <a:rPr lang="en-GB" dirty="0"/>
              <a:t>P</a:t>
            </a:r>
            <a:r>
              <a:rPr lang="en-GB" dirty="0" smtClean="0"/>
              <a:t>rofessional competence</a:t>
            </a:r>
          </a:p>
          <a:p>
            <a:pPr marL="514350" indent="-514350">
              <a:buFont typeface="+mj-lt"/>
              <a:buAutoNum type="arabicPeriod" startAt="7"/>
            </a:pPr>
            <a:r>
              <a:rPr lang="en-GB" dirty="0" smtClean="0"/>
              <a:t>Public interest and distributive justice</a:t>
            </a:r>
          </a:p>
          <a:p>
            <a:pPr marL="514350" indent="-514350">
              <a:buFont typeface="+mj-lt"/>
              <a:buAutoNum type="arabicPeriod" startAt="7"/>
            </a:pPr>
            <a:r>
              <a:rPr lang="en-GB" dirty="0" smtClean="0"/>
              <a:t>Dissemination of results</a:t>
            </a:r>
          </a:p>
          <a:p>
            <a:pPr marL="514350" indent="-514350">
              <a:buFont typeface="+mj-lt"/>
              <a:buAutoNum type="arabicPeriod" startAt="7"/>
            </a:pPr>
            <a:r>
              <a:rPr lang="en-GB" dirty="0" smtClean="0"/>
              <a:t> International collaborative research</a:t>
            </a:r>
          </a:p>
          <a:p>
            <a:pPr marL="514350" indent="-514350">
              <a:buFont typeface="+mj-lt"/>
              <a:buAutoNum type="arabicPeriod" startAt="7"/>
            </a:pPr>
            <a:r>
              <a:rPr lang="en-GB" dirty="0" smtClean="0"/>
              <a:t> Institutional responsibilities and arrangements</a:t>
            </a:r>
          </a:p>
          <a:p>
            <a:pPr lvl="1"/>
            <a:endParaRPr lang="en-GB" dirty="0" smtClean="0"/>
          </a:p>
          <a:p>
            <a:pPr lvl="1"/>
            <a:endParaRPr lang="en-GB" dirty="0" smtClean="0"/>
          </a:p>
          <a:p>
            <a:pPr lvl="1"/>
            <a:r>
              <a:rPr lang="en-GB" dirty="0" smtClean="0"/>
              <a:t>(</a:t>
            </a:r>
            <a:r>
              <a:rPr lang="en-GB" dirty="0" err="1" smtClean="0"/>
              <a:t>Sumathipala</a:t>
            </a:r>
            <a:r>
              <a:rPr lang="en-GB" dirty="0" smtClean="0"/>
              <a:t> et al. 2010)</a:t>
            </a:r>
            <a:endParaRPr lang="en-CA" dirty="0" smtClean="0"/>
          </a:p>
          <a:p>
            <a:pPr lvl="1"/>
            <a:endParaRPr lang="en-GB" dirty="0" smtClean="0"/>
          </a:p>
          <a:p>
            <a:pPr lvl="1"/>
            <a:endParaRPr lang="en-GB" dirty="0" smtClean="0"/>
          </a:p>
          <a:p>
            <a:pPr lvl="1"/>
            <a:endParaRPr lang="en-GB" dirty="0" smtClean="0"/>
          </a:p>
        </p:txBody>
      </p:sp>
    </p:spTree>
    <p:extLst>
      <p:ext uri="{BB962C8B-B14F-4D97-AF65-F5344CB8AC3E}">
        <p14:creationId xmlns:p14="http://schemas.microsoft.com/office/powerpoint/2010/main" val="40526413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Other areas for review</a:t>
            </a:r>
            <a:endParaRPr lang="en-GB" dirty="0"/>
          </a:p>
        </p:txBody>
      </p:sp>
      <p:sp>
        <p:nvSpPr>
          <p:cNvPr id="3" name="Content Placeholder 2"/>
          <p:cNvSpPr>
            <a:spLocks noGrp="1"/>
          </p:cNvSpPr>
          <p:nvPr>
            <p:ph idx="1"/>
          </p:nvPr>
        </p:nvSpPr>
        <p:spPr/>
        <p:txBody>
          <a:bodyPr/>
          <a:lstStyle/>
          <a:p>
            <a:r>
              <a:rPr lang="en-GB" sz="2400" dirty="0" smtClean="0"/>
              <a:t>Balance of therapeutic and non-therapeutic risks and benefits</a:t>
            </a:r>
          </a:p>
          <a:p>
            <a:r>
              <a:rPr lang="en-GB" sz="2400" dirty="0" smtClean="0"/>
              <a:t>Adequacy of proposed informed consent process</a:t>
            </a:r>
          </a:p>
          <a:p>
            <a:pPr lvl="1"/>
            <a:r>
              <a:rPr lang="en-GB" sz="2000" dirty="0" smtClean="0"/>
              <a:t>Sufficiency of information</a:t>
            </a:r>
          </a:p>
          <a:p>
            <a:pPr lvl="1"/>
            <a:r>
              <a:rPr lang="en-GB" sz="2000" dirty="0" smtClean="0"/>
              <a:t>Voluntariness</a:t>
            </a:r>
          </a:p>
          <a:p>
            <a:pPr lvl="1"/>
            <a:r>
              <a:rPr lang="en-GB" sz="2000" dirty="0" smtClean="0"/>
              <a:t>Mechanism to ensure individual’s capacity to understand</a:t>
            </a:r>
          </a:p>
          <a:p>
            <a:r>
              <a:rPr lang="en-GB" sz="2400" dirty="0" smtClean="0"/>
              <a:t>Confidentiality</a:t>
            </a:r>
          </a:p>
          <a:p>
            <a:r>
              <a:rPr lang="en-GB" sz="2400" dirty="0" smtClean="0"/>
              <a:t>Protection of vulnerable populations</a:t>
            </a:r>
          </a:p>
          <a:p>
            <a:r>
              <a:rPr lang="en-GB" sz="2400" dirty="0" smtClean="0"/>
              <a:t>Equitable distribution of benefits and burdens of participation</a:t>
            </a:r>
          </a:p>
        </p:txBody>
      </p:sp>
    </p:spTree>
    <p:extLst>
      <p:ext uri="{BB962C8B-B14F-4D97-AF65-F5344CB8AC3E}">
        <p14:creationId xmlns:p14="http://schemas.microsoft.com/office/powerpoint/2010/main" val="26516602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lvl="0"/>
            <a:r>
              <a:rPr lang="en-US" dirty="0" smtClean="0"/>
              <a:t>Ethics review of public health research</a:t>
            </a:r>
            <a:endParaRPr lang="en-US" dirty="0"/>
          </a:p>
        </p:txBody>
      </p:sp>
      <p:sp>
        <p:nvSpPr>
          <p:cNvPr id="3" name="Content Placeholder 2"/>
          <p:cNvSpPr>
            <a:spLocks noGrp="1"/>
          </p:cNvSpPr>
          <p:nvPr>
            <p:ph idx="1"/>
          </p:nvPr>
        </p:nvSpPr>
        <p:spPr/>
        <p:txBody>
          <a:bodyPr/>
          <a:lstStyle/>
          <a:p>
            <a:r>
              <a:rPr lang="en-GB" dirty="0" smtClean="0"/>
              <a:t>Most traditional normative instruments governing research have clinical/biomedical model</a:t>
            </a:r>
          </a:p>
          <a:p>
            <a:r>
              <a:rPr lang="en-GB" dirty="0" smtClean="0"/>
              <a:t>May need to change aspects of traditional review</a:t>
            </a:r>
          </a:p>
          <a:p>
            <a:pPr lvl="1"/>
            <a:r>
              <a:rPr lang="en-GB" dirty="0" smtClean="0"/>
              <a:t>Harm-benefit balance may be altered</a:t>
            </a:r>
          </a:p>
          <a:p>
            <a:pPr lvl="1"/>
            <a:r>
              <a:rPr lang="en-GB" dirty="0" smtClean="0"/>
              <a:t>Requirement for informed consent could be waived</a:t>
            </a:r>
          </a:p>
          <a:p>
            <a:pPr lvl="1"/>
            <a:r>
              <a:rPr lang="en-GB" dirty="0" smtClean="0"/>
              <a:t>Limited ability to withdraw from studies</a:t>
            </a:r>
          </a:p>
          <a:p>
            <a:pPr lvl="1"/>
            <a:r>
              <a:rPr lang="en-GB" dirty="0" smtClean="0"/>
              <a:t>Confidentiality issues</a:t>
            </a:r>
          </a:p>
          <a:p>
            <a:pPr lvl="1"/>
            <a:endParaRPr lang="en-GB" dirty="0" smtClean="0"/>
          </a:p>
          <a:p>
            <a:pPr lvl="1"/>
            <a:endParaRPr lang="en-CA" dirty="0"/>
          </a:p>
        </p:txBody>
      </p:sp>
    </p:spTree>
    <p:extLst>
      <p:ext uri="{BB962C8B-B14F-4D97-AF65-F5344CB8AC3E}">
        <p14:creationId xmlns:p14="http://schemas.microsoft.com/office/powerpoint/2010/main" val="33805938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Challenges reviewing public health emergency research</a:t>
            </a:r>
            <a:endParaRPr lang="en-GB" sz="2400" dirty="0"/>
          </a:p>
        </p:txBody>
      </p:sp>
      <p:sp>
        <p:nvSpPr>
          <p:cNvPr id="3" name="Content Placeholder 2"/>
          <p:cNvSpPr>
            <a:spLocks noGrp="1"/>
          </p:cNvSpPr>
          <p:nvPr>
            <p:ph idx="1"/>
          </p:nvPr>
        </p:nvSpPr>
        <p:spPr/>
        <p:txBody>
          <a:bodyPr/>
          <a:lstStyle/>
          <a:p>
            <a:pPr marL="514350" indent="-514350">
              <a:buFont typeface="+mj-lt"/>
              <a:buAutoNum type="arabicPeriod"/>
            </a:pPr>
            <a:r>
              <a:rPr lang="en-GB" dirty="0" smtClean="0"/>
              <a:t>Altered research designs – new ethical and logistical challenges</a:t>
            </a:r>
          </a:p>
          <a:p>
            <a:pPr marL="514350" indent="-514350">
              <a:buFont typeface="+mj-lt"/>
              <a:buAutoNum type="arabicPeriod"/>
            </a:pPr>
            <a:r>
              <a:rPr lang="en-GB" dirty="0" smtClean="0"/>
              <a:t>Limited expertise of REC members in public health emergencies</a:t>
            </a:r>
          </a:p>
          <a:p>
            <a:pPr marL="514350" indent="-514350">
              <a:buFont typeface="+mj-lt"/>
              <a:buAutoNum type="arabicPeriod"/>
            </a:pPr>
            <a:r>
              <a:rPr lang="en-GB" dirty="0" smtClean="0"/>
              <a:t>Community representation – may not be feasible</a:t>
            </a:r>
          </a:p>
          <a:p>
            <a:pPr marL="514350" indent="-514350">
              <a:buFont typeface="+mj-lt"/>
              <a:buAutoNum type="arabicPeriod"/>
            </a:pPr>
            <a:r>
              <a:rPr lang="en-GB" dirty="0" smtClean="0"/>
              <a:t>Altered standards – e.g. standard of care, waiving consent</a:t>
            </a:r>
            <a:endParaRPr lang="en-GB" dirty="0"/>
          </a:p>
        </p:txBody>
      </p:sp>
    </p:spTree>
    <p:extLst>
      <p:ext uri="{BB962C8B-B14F-4D97-AF65-F5344CB8AC3E}">
        <p14:creationId xmlns:p14="http://schemas.microsoft.com/office/powerpoint/2010/main" val="3750959225"/>
      </p:ext>
    </p:extLst>
  </p:cSld>
  <p:clrMapOvr>
    <a:masterClrMapping/>
  </p:clrMapOvr>
</p:sld>
</file>

<file path=ppt/theme/theme1.xml><?xml version="1.0" encoding="utf-8"?>
<a:theme xmlns:a="http://schemas.openxmlformats.org/drawingml/2006/main" name="1_EPRtemplate 06">
  <a:themeElements>
    <a:clrScheme name="EPRtemplate 06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EPRtemplate 06">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1042988" rtl="1"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0066"/>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1042988" rtl="1"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0066"/>
            </a:solidFill>
            <a:effectLst/>
            <a:latin typeface="Arial" charset="0"/>
            <a:cs typeface="Arial" charset="0"/>
          </a:defRPr>
        </a:defPPr>
      </a:lstStyle>
    </a:lnDef>
  </a:objectDefaults>
  <a:extraClrSchemeLst>
    <a:extraClrScheme>
      <a:clrScheme name="EPRtemplate 0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PRtemplate 06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PRtemplate 06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PRtemplate 06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PRtemplate 06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PRtemplate 06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PRtemplate 06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PRtemplate 06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PRtemplate 06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PRtemplate 06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PRtemplate 06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PRtemplate 06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10123</TotalTime>
  <Words>3017</Words>
  <Application>Microsoft Office PowerPoint</Application>
  <PresentationFormat>On-screen Show (4:3)</PresentationFormat>
  <Paragraphs>208</Paragraphs>
  <Slides>17</Slides>
  <Notes>15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1_EPRtemplate 06</vt:lpstr>
      <vt:lpstr>PowerPoint Presentation</vt:lpstr>
      <vt:lpstr>Outline</vt:lpstr>
      <vt:lpstr>Background</vt:lpstr>
      <vt:lpstr>Biomedical research vs public health research</vt:lpstr>
      <vt:lpstr>11 Areas covered by ethics reviews</vt:lpstr>
      <vt:lpstr>11 Areas covered by ethics reviews</vt:lpstr>
      <vt:lpstr>Other areas for review</vt:lpstr>
      <vt:lpstr>Ethics review of public health research</vt:lpstr>
      <vt:lpstr>Challenges reviewing public health emergency research</vt:lpstr>
      <vt:lpstr>Discussion </vt:lpstr>
      <vt:lpstr>Case Study (I)</vt:lpstr>
      <vt:lpstr>Case Study (II)</vt:lpstr>
      <vt:lpstr>Case Study Discussion</vt:lpstr>
      <vt:lpstr>Small group discussion</vt:lpstr>
      <vt:lpstr>Summary/Conclusion</vt:lpstr>
      <vt:lpstr>Sources</vt:lpstr>
      <vt:lpstr>Acknowledgements</vt:lpstr>
    </vt:vector>
  </TitlesOfParts>
  <Company>WHO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and Patient Care in Public Health Emergency</dc:title>
  <dc:creator>SONG, Hyun</dc:creator>
  <cp:lastModifiedBy>REIS, Andreas Alois</cp:lastModifiedBy>
  <cp:revision>384</cp:revision>
  <cp:lastPrinted>2014-02-26T10:00:50Z</cp:lastPrinted>
  <dcterms:created xsi:type="dcterms:W3CDTF">2013-03-12T13:25:54Z</dcterms:created>
  <dcterms:modified xsi:type="dcterms:W3CDTF">2015-11-19T16:07:20Z</dcterms:modified>
</cp:coreProperties>
</file>