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6"/>
  </p:notesMasterIdLst>
  <p:handoutMasterIdLst>
    <p:handoutMasterId r:id="rId17"/>
  </p:handoutMasterIdLst>
  <p:sldIdLst>
    <p:sldId id="304" r:id="rId2"/>
    <p:sldId id="284" r:id="rId3"/>
    <p:sldId id="389" r:id="rId4"/>
    <p:sldId id="390" r:id="rId5"/>
    <p:sldId id="393" r:id="rId6"/>
    <p:sldId id="394" r:id="rId7"/>
    <p:sldId id="395" r:id="rId8"/>
    <p:sldId id="396" r:id="rId9"/>
    <p:sldId id="397" r:id="rId10"/>
    <p:sldId id="391" r:id="rId11"/>
    <p:sldId id="392" r:id="rId12"/>
    <p:sldId id="383" r:id="rId13"/>
    <p:sldId id="385" r:id="rId14"/>
    <p:sldId id="398" r:id="rId1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000066"/>
    <a:srgbClr val="1E7FB8"/>
    <a:srgbClr val="7EB6D6"/>
    <a:srgbClr val="CC3300"/>
    <a:srgbClr val="9BBB58"/>
    <a:srgbClr val="0099CC"/>
    <a:srgbClr val="0099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75458" autoAdjust="0"/>
  </p:normalViewPr>
  <p:slideViewPr>
    <p:cSldViewPr>
      <p:cViewPr>
        <p:scale>
          <a:sx n="100" d="100"/>
          <a:sy n="100" d="100"/>
        </p:scale>
        <p:origin x="-160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F4D71A34-FCFB-4A7B-8EAC-06FB61AEA76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r>
              <a:rPr lang="en-US" smtClean="0"/>
              <a:t>L.O. XX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A99E9726-EE2F-42A7-90A6-2DC9B0DD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967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E9A5F9D1-035E-4F26-B54D-5359455527C9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38" tIns="45519" rIns="91038" bIns="455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r>
              <a:rPr lang="en-US" smtClean="0"/>
              <a:t>L.O. XX 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F78AFB8E-6032-4D64-BFAD-1D7FD8760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747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862" indent="-285716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2864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010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156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301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447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8593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5738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862" indent="-285716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2864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010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156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301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447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8593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5738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6964DA-83B6-4EB8-B366-BD148242EAAB}" type="datetime3">
              <a:rPr lang="en-GB" sz="1200">
                <a:solidFill>
                  <a:prstClr val="black"/>
                </a:solidFill>
              </a:rPr>
              <a:pPr eaLnBrk="1" hangingPunct="1"/>
              <a:t>19 November, 2015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862" indent="-285716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2864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010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156" indent="-228573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301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447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8593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5738" indent="-22857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C424FB-1BB0-480F-8521-85BF132D3F76}" type="slidenum">
              <a:rPr lang="en-GB" sz="1200">
                <a:solidFill>
                  <a:prstClr val="black"/>
                </a:solidFill>
              </a:rPr>
              <a:pPr eaLnBrk="1" hangingPunct="1"/>
              <a:t>1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2050"/>
          </a:xfrm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L.O. XX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5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Please add the timeline provided in the L.O.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FB8E-6032-4D64-BFAD-1D7FD876085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L.O. XX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7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L.O. XX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AFB8E-6032-4D64-BFAD-1D7FD87608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gradFill flip="none" rotWithShape="1">
          <a:gsLst>
            <a:gs pos="0">
              <a:schemeClr val="bg1">
                <a:tint val="40000"/>
                <a:satMod val="350000"/>
                <a:alpha val="10000"/>
              </a:schemeClr>
            </a:gs>
            <a:gs pos="40000">
              <a:srgbClr val="1E7FB8">
                <a:alpha val="10000"/>
              </a:srgbClr>
            </a:gs>
            <a:gs pos="100000">
              <a:srgbClr val="000066">
                <a:alpha val="10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908545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smtClean="0">
              <a:solidFill>
                <a:srgbClr val="00006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0032" y="6453337"/>
            <a:ext cx="2057400" cy="288032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FD10F4F7-0890-4C57-A1B5-8F965AD80A8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848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bg1">
                <a:tint val="40000"/>
                <a:satMod val="350000"/>
                <a:alpha val="10000"/>
              </a:schemeClr>
            </a:gs>
            <a:gs pos="40000">
              <a:srgbClr val="1E7FB8">
                <a:alpha val="10000"/>
              </a:srgbClr>
            </a:gs>
            <a:gs pos="100000">
              <a:srgbClr val="000066">
                <a:alpha val="10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2996952"/>
            <a:ext cx="7886700" cy="57606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3" y="3789041"/>
            <a:ext cx="7610996" cy="1500187"/>
          </a:xfrm>
        </p:spPr>
        <p:txBody>
          <a:bodyPr/>
          <a:lstStyle>
            <a:lvl1pPr marL="0" indent="0">
              <a:buNone/>
              <a:defRPr sz="35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3573016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04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t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" y="3645024"/>
            <a:ext cx="7418140" cy="577788"/>
          </a:xfrm>
        </p:spPr>
        <p:txBody>
          <a:bodyPr anchor="b"/>
          <a:lstStyle>
            <a:lvl1pPr algn="ctr">
              <a:def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cs typeface="+mn-cs"/>
              </a:rPr>
              <a:t>Click to edit Master title style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-325859" y="2996952"/>
            <a:ext cx="7418140" cy="5777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14179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algn="ctr" defTabSz="914179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14179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14179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14179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00736" algn="ctr" defTabSz="914179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801472" algn="ctr" defTabSz="914179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202207" algn="ctr" defTabSz="914179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602943" algn="ctr" defTabSz="914179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sz="3500" smtClean="0">
                <a:latin typeface="+mn-lt"/>
                <a:cs typeface="+mn-cs"/>
              </a:rPr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218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74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6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3C5B9F-4F22-4E34-A541-DAC7FFF94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40" y="1238272"/>
            <a:ext cx="8291501" cy="461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359" y="6264783"/>
            <a:ext cx="9144000" cy="593218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500" b="1" smtClean="0">
              <a:solidFill>
                <a:srgbClr val="000066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 userDrawn="1"/>
        </p:nvSpPr>
        <p:spPr bwMode="auto">
          <a:xfrm>
            <a:off x="318727" y="6424870"/>
            <a:ext cx="5199157" cy="67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>
            <a:lvl1pPr defTabSz="1042988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defTabSz="1042988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defTabSz="1042988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defTabSz="1042988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defTabSz="1042988" eaLnBrk="0" hangingPunct="0"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200" dirty="0" smtClean="0">
                <a:solidFill>
                  <a:schemeClr val="bg1"/>
                </a:solidFill>
              </a:rPr>
              <a:t>L.O. 4.3</a:t>
            </a:r>
          </a:p>
        </p:txBody>
      </p:sp>
    </p:spTree>
    <p:extLst>
      <p:ext uri="{BB962C8B-B14F-4D97-AF65-F5344CB8AC3E}">
        <p14:creationId xmlns:p14="http://schemas.microsoft.com/office/powerpoint/2010/main" val="208880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04" r:id="rId2"/>
    <p:sldLayoutId id="2147483691" r:id="rId3"/>
    <p:sldLayoutId id="2147483687" r:id="rId4"/>
    <p:sldLayoutId id="2147483705" r:id="rId5"/>
    <p:sldLayoutId id="214748370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3300"/>
          </a:solidFill>
          <a:latin typeface="+mj-lt"/>
          <a:ea typeface="+mj-ea"/>
          <a:cs typeface="+mj-cs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295" indent="-342295" algn="l" defTabSz="914179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805646" indent="-282464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200">
          <a:solidFill>
            <a:srgbClr val="000066"/>
          </a:solidFill>
          <a:latin typeface="+mn-lt"/>
          <a:cs typeface="+mn-cs"/>
        </a:defRPr>
      </a:lvl2pPr>
      <a:lvl3pPr marL="1256474" indent="-269940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000">
          <a:solidFill>
            <a:srgbClr val="000066"/>
          </a:solidFill>
          <a:latin typeface="Arial Narrow" pitchFamily="34" charset="0"/>
          <a:cs typeface="+mn-cs"/>
        </a:defRPr>
      </a:lvl3pPr>
      <a:lvl4pPr marL="1664167" indent="-226806" algn="l" defTabSz="914179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1800">
          <a:solidFill>
            <a:srgbClr val="000066"/>
          </a:solidFill>
          <a:latin typeface="Arial Narrow" pitchFamily="34" charset="0"/>
          <a:cs typeface="+mn-cs"/>
        </a:defRPr>
      </a:lvl4pPr>
      <a:lvl5pPr marL="1988374" indent="-144710" algn="r" defTabSz="914179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nation.com/article/globalizing-clinical-research?page=full" TargetMode="External"/><Relationship Id="rId2" Type="http://schemas.openxmlformats.org/officeDocument/2006/relationships/hyperlink" Target="http://www.phac-aspc.gc.ca/publicat/sars-sras/naylor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idcr.nih.gov/Research/ToolsforResearchers/Toolkit/MinimalRiskProtocolTemplate.htm" TargetMode="External"/><Relationship Id="rId4" Type="http://schemas.openxmlformats.org/officeDocument/2006/relationships/hyperlink" Target="http://www.pre.ethics.gc.ca/eng/policy-politique/initiatives/tcps2-eptc2/Default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776674"/>
            <a:ext cx="9144000" cy="1318901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33" tIns="40067" rIns="80133" bIns="40067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500" b="1">
              <a:solidFill>
                <a:srgbClr val="000066"/>
              </a:solidFill>
            </a:endParaRP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395536" y="1844824"/>
            <a:ext cx="82089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 smtClean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 smtClean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 smtClean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4400" dirty="0" smtClean="0">
                <a:solidFill>
                  <a:srgbClr val="CC3300"/>
                </a:solidFill>
              </a:rPr>
              <a:t>Learning Objective 4.3</a:t>
            </a: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4400" dirty="0" smtClean="0">
              <a:solidFill>
                <a:srgbClr val="CC3300"/>
              </a:solidFill>
            </a:endParaRPr>
          </a:p>
          <a:p>
            <a:pPr defTabSz="9140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200" dirty="0"/>
              <a:t>Explain the current norms under which a waiver of consent could be deemed acceptable for research in critical care </a:t>
            </a:r>
            <a:r>
              <a:rPr lang="en-GB" sz="3200" dirty="0" smtClean="0"/>
              <a:t>settings, </a:t>
            </a:r>
            <a:r>
              <a:rPr lang="en-GB" sz="3200" dirty="0"/>
              <a:t>and assess when they could be applicable to research in </a:t>
            </a:r>
            <a:r>
              <a:rPr lang="en-GB" sz="3200" dirty="0" smtClean="0"/>
              <a:t>emergencies</a:t>
            </a:r>
            <a:endParaRPr lang="en-CA" sz="3200" dirty="0" smtClean="0"/>
          </a:p>
        </p:txBody>
      </p:sp>
      <p:sp>
        <p:nvSpPr>
          <p:cNvPr id="4" name="TextBox 1"/>
          <p:cNvSpPr txBox="1"/>
          <p:nvPr/>
        </p:nvSpPr>
        <p:spPr>
          <a:xfrm>
            <a:off x="377721" y="33265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800" dirty="0" smtClean="0"/>
              <a:t>WHO Training Manual </a:t>
            </a:r>
          </a:p>
          <a:p>
            <a:r>
              <a:rPr lang="fr-BE" sz="2800" dirty="0" smtClean="0"/>
              <a:t>Ethics in </a:t>
            </a:r>
            <a:r>
              <a:rPr lang="fr-BE" sz="2800" dirty="0" err="1" smtClean="0"/>
              <a:t>epidemics</a:t>
            </a:r>
            <a:r>
              <a:rPr lang="fr-BE" sz="2800" dirty="0" smtClean="0"/>
              <a:t>, emergencies and </a:t>
            </a:r>
            <a:r>
              <a:rPr lang="fr-BE" sz="2800" dirty="0" err="1" smtClean="0"/>
              <a:t>disasters</a:t>
            </a:r>
            <a:r>
              <a:rPr lang="fr-BE" sz="2800" dirty="0" smtClean="0"/>
              <a:t>: Research, surveillance and patient care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0173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study 1: </a:t>
            </a:r>
            <a:r>
              <a:rPr lang="en-US" dirty="0" err="1"/>
              <a:t>Trovan</a:t>
            </a:r>
            <a:r>
              <a:rPr lang="en-US" dirty="0"/>
              <a:t> in Nigeria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 study 2: SARS in Toronto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8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Do </a:t>
            </a:r>
            <a:r>
              <a:rPr lang="en-US" sz="2400" dirty="0"/>
              <a:t>the circumstances described satisfy the conditions of minimal risk required for the waiver of consent?</a:t>
            </a:r>
            <a:endParaRPr lang="en-GB" sz="2400" dirty="0"/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How was consent managed in the research on </a:t>
            </a:r>
            <a:r>
              <a:rPr lang="en-US" sz="2400" dirty="0" err="1"/>
              <a:t>Trovan</a:t>
            </a:r>
            <a:r>
              <a:rPr lang="en-US" sz="2400" dirty="0"/>
              <a:t>? How about in the case of SARS research?</a:t>
            </a:r>
            <a:endParaRPr lang="en-GB" sz="2400" dirty="0"/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Did the processes just described mirror the ethical obligations for so-called minimal risk studies?</a:t>
            </a:r>
            <a:endParaRPr lang="en-GB" sz="2400" dirty="0"/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Should consent be required for all public health interventions?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10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Individual consent not always feasible in research in public health emergencies</a:t>
            </a:r>
          </a:p>
          <a:p>
            <a:r>
              <a:rPr lang="en-US" sz="2400" dirty="0" smtClean="0"/>
              <a:t>Informed consent should be standard of practice</a:t>
            </a:r>
          </a:p>
          <a:p>
            <a:r>
              <a:rPr lang="en-US" sz="2400" dirty="0" smtClean="0"/>
              <a:t>Any exception through waiver of consent should be fully justified and meet strict criteria</a:t>
            </a:r>
          </a:p>
          <a:p>
            <a:r>
              <a:rPr lang="en-US" sz="2400" dirty="0" smtClean="0"/>
              <a:t>Research ethics committee may approach such a waiver </a:t>
            </a:r>
          </a:p>
        </p:txBody>
      </p:sp>
    </p:spTree>
    <p:extLst>
      <p:ext uri="{BB962C8B-B14F-4D97-AF65-F5344CB8AC3E}">
        <p14:creationId xmlns:p14="http://schemas.microsoft.com/office/powerpoint/2010/main" val="11172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Naylor D et al. </a:t>
            </a:r>
            <a:r>
              <a:rPr lang="en-GB" sz="1600" i="1" dirty="0"/>
              <a:t>Learning from SARS: renewal of public health in Canada</a:t>
            </a:r>
            <a:r>
              <a:rPr lang="en-GB" sz="1600" dirty="0"/>
              <a:t>. (2003). A report of the National Advisory Committee on SARS and Public Health. Health Canada Publications, 1210. </a:t>
            </a:r>
            <a:r>
              <a:rPr lang="en-GB" sz="1600" u="sng" dirty="0">
                <a:hlinkClick r:id="rId2"/>
              </a:rPr>
              <a:t>http://www.phac-aspc.gc.ca/publicat/sars-sras/naylor/</a:t>
            </a:r>
            <a:r>
              <a:rPr lang="en-GB" sz="1600" dirty="0"/>
              <a:t> </a:t>
            </a:r>
          </a:p>
          <a:p>
            <a:r>
              <a:rPr lang="en-US" sz="1600" dirty="0"/>
              <a:t>Shah S. Globalizing Clinical Research. (June 13, 2002). </a:t>
            </a:r>
            <a:r>
              <a:rPr lang="en-US" sz="1600" i="1" dirty="0"/>
              <a:t>The Nation</a:t>
            </a:r>
            <a:r>
              <a:rPr lang="en-US" sz="1600" dirty="0"/>
              <a:t>. </a:t>
            </a:r>
            <a:r>
              <a:rPr lang="en-US" sz="1600" u="sng" dirty="0">
                <a:hlinkClick r:id="rId3"/>
              </a:rPr>
              <a:t>http://</a:t>
            </a:r>
            <a:r>
              <a:rPr lang="en-US" sz="1600" u="sng" dirty="0" smtClean="0">
                <a:hlinkClick r:id="rId3"/>
              </a:rPr>
              <a:t>www.thenation.com/article/globalizing-clinical-research?page=full</a:t>
            </a:r>
            <a:endParaRPr lang="en-US" sz="1600" u="sng" dirty="0" smtClean="0"/>
          </a:p>
          <a:p>
            <a:r>
              <a:rPr lang="en-GB" sz="1600" dirty="0"/>
              <a:t>Canadian Institutes of Health Research, Natural Sciences and Engineering Research Council of Canada, and Social Sciences and Humanities Research Council of Canada, Tri-Council Policy Statement: Ethical Conduct for Research Involving Humans (TCPS2), December 2010. </a:t>
            </a:r>
            <a:r>
              <a:rPr lang="en-GB" sz="1600" u="sng" dirty="0">
                <a:hlinkClick r:id="rId4"/>
              </a:rPr>
              <a:t>http://www.pre.ethics.gc.ca/eng/policy-politique/initiatives/tcps2-eptc2/Default/</a:t>
            </a:r>
            <a:r>
              <a:rPr lang="en-GB" sz="1600" dirty="0"/>
              <a:t>National </a:t>
            </a:r>
          </a:p>
          <a:p>
            <a:r>
              <a:rPr lang="en-GB" sz="1600" dirty="0"/>
              <a:t>Institute of Dental and Craniofacial Research (NIDCR) Minimal Risk Protocol Template (last updated July 2013) </a:t>
            </a:r>
            <a:r>
              <a:rPr lang="en-GB" sz="1600" u="sng" dirty="0">
                <a:hlinkClick r:id="rId5"/>
              </a:rPr>
              <a:t>http://www.nidcr.nih.gov/Research/ToolsforResearchers/Toolkit/MinimalRiskProtocolTemplate.htm</a:t>
            </a:r>
            <a:r>
              <a:rPr lang="en-GB" sz="1600" dirty="0"/>
              <a:t> </a:t>
            </a:r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305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38271"/>
            <a:ext cx="7906456" cy="4613276"/>
          </a:xfrm>
        </p:spPr>
        <p:txBody>
          <a:bodyPr/>
          <a:lstStyle/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Chapter author</a:t>
            </a:r>
          </a:p>
          <a:p>
            <a:pPr marL="0" indent="0">
              <a:buNone/>
            </a:pPr>
            <a:r>
              <a:rPr lang="en-GB" sz="2200" dirty="0"/>
              <a:t>Schwartz, Lisa, Department of Clinical Epidemiology and Biostatistics, McMaster University, Hamilton, Ontario, Canada</a:t>
            </a:r>
          </a:p>
        </p:txBody>
      </p:sp>
    </p:spTree>
    <p:extLst>
      <p:ext uri="{BB962C8B-B14F-4D97-AF65-F5344CB8AC3E}">
        <p14:creationId xmlns:p14="http://schemas.microsoft.com/office/powerpoint/2010/main" val="171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1926"/>
            <a:ext cx="9144000" cy="1238270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39" y="1196752"/>
            <a:ext cx="8449941" cy="461327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Introduction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Small group discussion – consent in research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Group discussion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Presentation – waivers of consent in public health emergency research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Case studies and discussion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Summary</a:t>
            </a:r>
            <a:endParaRPr lang="en-US" sz="2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390997"/>
              </p:ext>
            </p:extLst>
          </p:nvPr>
        </p:nvGraphicFramePr>
        <p:xfrm>
          <a:off x="1259632" y="5013176"/>
          <a:ext cx="6984774" cy="1184460"/>
        </p:xfrm>
        <a:graphic>
          <a:graphicData uri="http://schemas.openxmlformats.org/drawingml/2006/table">
            <a:tbl>
              <a:tblPr firstRow="1" firstCol="1" bandRow="1" bandCol="1">
                <a:solidFill>
                  <a:srgbClr val="89B9FF"/>
                </a:solidFill>
                <a:tableStyleId>{616DA210-FB5B-4158-B5E0-FEB733F419BA}</a:tableStyleId>
              </a:tblPr>
              <a:tblGrid>
                <a:gridCol w="883133"/>
                <a:gridCol w="1043702"/>
                <a:gridCol w="1043702"/>
                <a:gridCol w="1445125"/>
                <a:gridCol w="1284556"/>
                <a:gridCol w="1284556"/>
              </a:tblGrid>
              <a:tr h="281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Suggested time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0-10</a:t>
                      </a:r>
                      <a:b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(10</a:t>
                      </a:r>
                      <a:r>
                        <a:rPr lang="en-GB" sz="110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min)</a:t>
                      </a:r>
                      <a:endParaRPr lang="en-GB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11-25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(15 min)</a:t>
                      </a:r>
                      <a:endParaRPr lang="en-GB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26-40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(15 min)</a:t>
                      </a:r>
                      <a:endParaRPr lang="en-GB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41-60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(20 min)</a:t>
                      </a:r>
                      <a:endParaRPr lang="en-GB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61-75</a:t>
                      </a:r>
                      <a:endParaRPr lang="en-GB" sz="1100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min)</a:t>
                      </a:r>
                      <a:endParaRPr lang="en-GB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Activity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 </a:t>
                      </a: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discussion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discussion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Slide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resentation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Case </a:t>
                      </a: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study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discussion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 and conclusion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Small group work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arguments to justify one of the following assertions: </a:t>
            </a:r>
          </a:p>
          <a:p>
            <a:r>
              <a:rPr lang="en-US" dirty="0" smtClean="0"/>
              <a:t>“Research should never be permitted to proceed without informed consent.” </a:t>
            </a:r>
          </a:p>
          <a:p>
            <a:r>
              <a:rPr lang="en-US" dirty="0" smtClean="0"/>
              <a:t>“Research should generally proceed without consent.”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6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“</a:t>
            </a:r>
            <a:r>
              <a:rPr lang="en-US" sz="2800" dirty="0"/>
              <a:t>Under what conditions could a study that does not use informed consent be permissible?”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67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Consent is means of achieving patient protection</a:t>
            </a:r>
          </a:p>
          <a:p>
            <a:pPr lvl="0"/>
            <a:r>
              <a:rPr lang="en-US" dirty="0" smtClean="0"/>
              <a:t>Difficulties arise where research is likely to produce benefits but cannot proceed if individual consent is required </a:t>
            </a:r>
          </a:p>
          <a:p>
            <a:pPr lvl="0"/>
            <a:r>
              <a:rPr lang="en-US" dirty="0" smtClean="0"/>
              <a:t>Critical care settings have a practice of not seeking consent under certain circumstances e.g. unconscious patient</a:t>
            </a:r>
          </a:p>
          <a:p>
            <a:pPr lvl="0"/>
            <a:r>
              <a:rPr lang="en-US" dirty="0" smtClean="0"/>
              <a:t>In these cases legal framework permits treatment which is in the patient’s best interests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2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Waiver of consent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Waiver of consent can be granted for research interventions under certain </a:t>
            </a:r>
            <a:r>
              <a:rPr lang="en-US" dirty="0" smtClean="0"/>
              <a:t>conditions</a:t>
            </a:r>
          </a:p>
          <a:p>
            <a:pPr lvl="0"/>
            <a:r>
              <a:rPr lang="en-US" dirty="0" smtClean="0"/>
              <a:t>Usually limited to minimal risk studies</a:t>
            </a:r>
          </a:p>
          <a:p>
            <a:pPr lvl="0"/>
            <a:r>
              <a:rPr lang="en-US" dirty="0" smtClean="0"/>
              <a:t>Can be granted to studies to develop evidence-based practice in emergency situations</a:t>
            </a:r>
            <a:r>
              <a:rPr lang="en-US" dirty="0"/>
              <a:t> </a:t>
            </a:r>
            <a:r>
              <a:rPr lang="en-US" dirty="0" smtClean="0"/>
              <a:t>if research cannot be done any other way</a:t>
            </a:r>
          </a:p>
        </p:txBody>
      </p:sp>
    </p:spTree>
    <p:extLst>
      <p:ext uri="{BB962C8B-B14F-4D97-AF65-F5344CB8AC3E}">
        <p14:creationId xmlns:p14="http://schemas.microsoft.com/office/powerpoint/2010/main" val="241807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/>
              <a:t>Types of research where waiver may be required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Retrospective data collection</a:t>
            </a:r>
          </a:p>
          <a:p>
            <a:r>
              <a:rPr lang="en-GB" dirty="0" smtClean="0"/>
              <a:t>Observational epidemiological research projects</a:t>
            </a:r>
          </a:p>
          <a:p>
            <a:r>
              <a:rPr lang="en-GB" dirty="0" smtClean="0"/>
              <a:t>Urgent intervention without time to seek consent, or where patient unable to consent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06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is waiver of consent permissible?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Article </a:t>
            </a:r>
            <a:r>
              <a:rPr lang="en-US" sz="2000" b="1" dirty="0"/>
              <a:t>3.7</a:t>
            </a:r>
            <a:r>
              <a:rPr lang="en-US" sz="2000" dirty="0"/>
              <a:t> The Research Ethics Board (REB) may approve research without requiring that the researcher obtain the participant’s consent … where the REB is satisfied, and documents, that all of the following apply:</a:t>
            </a:r>
            <a:endParaRPr lang="en-GB" sz="2000" dirty="0"/>
          </a:p>
          <a:p>
            <a:pPr lvl="1"/>
            <a:r>
              <a:rPr lang="en-US" sz="1600" dirty="0"/>
              <a:t>(a) the research involves </a:t>
            </a:r>
            <a:r>
              <a:rPr lang="en-US" sz="1600" b="1" dirty="0"/>
              <a:t>no more than minimal risk</a:t>
            </a:r>
            <a:r>
              <a:rPr lang="en-US" sz="1600" dirty="0"/>
              <a:t> to the participants;</a:t>
            </a:r>
            <a:endParaRPr lang="en-GB" sz="1600" dirty="0"/>
          </a:p>
          <a:p>
            <a:pPr lvl="1"/>
            <a:r>
              <a:rPr lang="en-US" sz="1600" dirty="0"/>
              <a:t>(b) the lack of the participant’s consent is </a:t>
            </a:r>
            <a:r>
              <a:rPr lang="en-US" sz="1600" b="1" dirty="0"/>
              <a:t>unlikely to adversely affect the welfare of the participan</a:t>
            </a:r>
            <a:r>
              <a:rPr lang="en-US" sz="1600" dirty="0"/>
              <a:t>t;</a:t>
            </a:r>
            <a:endParaRPr lang="en-GB" sz="1600" dirty="0"/>
          </a:p>
          <a:p>
            <a:pPr lvl="1"/>
            <a:r>
              <a:rPr lang="en-US" sz="1600" dirty="0"/>
              <a:t>(c) it </a:t>
            </a:r>
            <a:r>
              <a:rPr lang="en-US" sz="1600" b="1" dirty="0"/>
              <a:t>is impossible or impracticable </a:t>
            </a:r>
            <a:r>
              <a:rPr lang="en-US" sz="1600" dirty="0"/>
              <a:t>to carry out the research and to answer the research question properly, given the research design, if the prior consent of the participant is required;</a:t>
            </a:r>
            <a:endParaRPr lang="en-GB" sz="1600" dirty="0"/>
          </a:p>
          <a:p>
            <a:pPr lvl="1"/>
            <a:r>
              <a:rPr lang="en-US" sz="1600" dirty="0"/>
              <a:t>(d) whenever possible and appropriate, after participation, or at a later time during the study, </a:t>
            </a:r>
            <a:r>
              <a:rPr lang="en-US" sz="1600" b="1" dirty="0"/>
              <a:t>participants will be debriefed and provided with additional pertinent informatio</a:t>
            </a:r>
            <a:r>
              <a:rPr lang="en-US" sz="1600" dirty="0"/>
              <a:t>n …, at which point they will have the opportunity to refuse …; and</a:t>
            </a:r>
            <a:endParaRPr lang="en-GB" sz="1600" dirty="0"/>
          </a:p>
          <a:p>
            <a:pPr lvl="1"/>
            <a:r>
              <a:rPr lang="en-US" sz="1600" dirty="0"/>
              <a:t>(e) the research </a:t>
            </a:r>
            <a:r>
              <a:rPr lang="en-US" sz="1600" b="1" dirty="0"/>
              <a:t>does not involve a therapeutic intervention, or other clinical or diagnostic interventions</a:t>
            </a:r>
            <a:r>
              <a:rPr lang="en-US" sz="1600" dirty="0" smtClean="0"/>
              <a:t>.</a:t>
            </a:r>
          </a:p>
          <a:p>
            <a:pPr marL="523182" lvl="1" indent="0" algn="r">
              <a:buNone/>
            </a:pPr>
            <a:r>
              <a:rPr lang="en-US" sz="1400" dirty="0" smtClean="0"/>
              <a:t>Canadian </a:t>
            </a:r>
            <a:r>
              <a:rPr lang="en-US" sz="1400" dirty="0"/>
              <a:t>Tri-Council Policy Statement (TCPS2, 2010) </a:t>
            </a:r>
            <a:endParaRPr lang="en-US" sz="1400" dirty="0" smtClean="0"/>
          </a:p>
          <a:p>
            <a:pPr marL="523182" lvl="1" indent="0" algn="r">
              <a:buNone/>
            </a:pPr>
            <a:r>
              <a:rPr lang="en-US" sz="1400" i="1" dirty="0" smtClean="0"/>
              <a:t>Departures </a:t>
            </a:r>
            <a:r>
              <a:rPr lang="en-US" sz="1400" i="1" dirty="0"/>
              <a:t>from General Principles of Consent</a:t>
            </a:r>
            <a:r>
              <a:rPr lang="en-US" sz="1600" dirty="0"/>
              <a:t>:</a:t>
            </a:r>
            <a:endParaRPr lang="en-GB" sz="1600" dirty="0"/>
          </a:p>
          <a:p>
            <a:pPr lvl="1" algn="r"/>
            <a:endParaRPr lang="en-GB" sz="16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639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 public health emergencies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different in public health emergencies compared to public health research</a:t>
            </a:r>
          </a:p>
          <a:p>
            <a:r>
              <a:rPr lang="en-US" dirty="0" smtClean="0"/>
              <a:t>The following </a:t>
            </a:r>
            <a:r>
              <a:rPr lang="en-US" dirty="0"/>
              <a:t>criteria </a:t>
            </a:r>
            <a:r>
              <a:rPr lang="en-US" dirty="0" smtClean="0"/>
              <a:t>can be applied during </a:t>
            </a:r>
            <a:r>
              <a:rPr lang="en-US" dirty="0"/>
              <a:t>emergencies to determine if a waiver of consent should be granted:</a:t>
            </a:r>
            <a:endParaRPr lang="en-GB" dirty="0"/>
          </a:p>
          <a:p>
            <a:pPr lvl="1"/>
            <a:r>
              <a:rPr lang="en-US" sz="2000" dirty="0"/>
              <a:t>The relative risk is assessed as being at an acceptable level;</a:t>
            </a:r>
            <a:endParaRPr lang="en-GB" sz="2000" dirty="0"/>
          </a:p>
          <a:p>
            <a:pPr lvl="1"/>
            <a:r>
              <a:rPr lang="en-US" sz="2000" dirty="0"/>
              <a:t>The research is judged to be of sufficient value to the affected community;</a:t>
            </a:r>
            <a:endParaRPr lang="en-GB" sz="2000" dirty="0"/>
          </a:p>
          <a:p>
            <a:pPr lvl="1"/>
            <a:r>
              <a:rPr lang="en-US" sz="2000" dirty="0"/>
              <a:t>The research cannot be done any other way; </a:t>
            </a:r>
            <a:endParaRPr lang="en-GB" sz="2000" dirty="0"/>
          </a:p>
          <a:p>
            <a:pPr lvl="1"/>
            <a:r>
              <a:rPr lang="en-US" sz="2000" dirty="0"/>
              <a:t>Consent will be sought if and when possible; and</a:t>
            </a:r>
            <a:endParaRPr lang="en-GB" sz="2000" dirty="0"/>
          </a:p>
          <a:p>
            <a:pPr lvl="1"/>
            <a:r>
              <a:rPr lang="en-US" sz="2000" dirty="0"/>
              <a:t>The research ethics committee is independent of the proposed research.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194504"/>
      </p:ext>
    </p:extLst>
  </p:cSld>
  <p:clrMapOvr>
    <a:masterClrMapping/>
  </p:clrMapOvr>
</p:sld>
</file>

<file path=ppt/theme/theme1.xml><?xml version="1.0" encoding="utf-8"?>
<a:theme xmlns:a="http://schemas.openxmlformats.org/drawingml/2006/main" name="1_EPRtemplate 06">
  <a:themeElements>
    <a:clrScheme name="EPRtemplate 06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EPRtemplate 06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PRtemplate 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Rtemplate 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Rtemplate 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Rtemplate 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Rtemplate 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Rtemplate 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Rtemplate 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10044</TotalTime>
  <Words>876</Words>
  <Application>Microsoft Office PowerPoint</Application>
  <PresentationFormat>On-screen Show (4:3)</PresentationFormat>
  <Paragraphs>106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1_EPRtemplate 06</vt:lpstr>
      <vt:lpstr>PowerPoint Presentation</vt:lpstr>
      <vt:lpstr>Outline</vt:lpstr>
      <vt:lpstr>Small group work</vt:lpstr>
      <vt:lpstr>Discussion</vt:lpstr>
      <vt:lpstr>Background</vt:lpstr>
      <vt:lpstr>Waiver of consent</vt:lpstr>
      <vt:lpstr>Types of research where waiver may be required</vt:lpstr>
      <vt:lpstr>When is waiver of consent permissible?</vt:lpstr>
      <vt:lpstr>Application in public health emergencies</vt:lpstr>
      <vt:lpstr>Case studies</vt:lpstr>
      <vt:lpstr>Case studies discussion</vt:lpstr>
      <vt:lpstr>Summary</vt:lpstr>
      <vt:lpstr>Sources</vt:lpstr>
      <vt:lpstr>Acknowledgements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Patient Care in Public Health Emergency</dc:title>
  <dc:creator>SONG, Hyun</dc:creator>
  <cp:lastModifiedBy>REIS, Andreas Alois</cp:lastModifiedBy>
  <cp:revision>378</cp:revision>
  <cp:lastPrinted>2014-02-26T10:00:50Z</cp:lastPrinted>
  <dcterms:created xsi:type="dcterms:W3CDTF">2013-03-12T13:25:54Z</dcterms:created>
  <dcterms:modified xsi:type="dcterms:W3CDTF">2015-11-19T16:24:45Z</dcterms:modified>
</cp:coreProperties>
</file>