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21"/>
  </p:notesMasterIdLst>
  <p:handoutMasterIdLst>
    <p:handoutMasterId r:id="rId22"/>
  </p:handoutMasterIdLst>
  <p:sldIdLst>
    <p:sldId id="304" r:id="rId2"/>
    <p:sldId id="284" r:id="rId3"/>
    <p:sldId id="376" r:id="rId4"/>
    <p:sldId id="393" r:id="rId5"/>
    <p:sldId id="404" r:id="rId6"/>
    <p:sldId id="394" r:id="rId7"/>
    <p:sldId id="395" r:id="rId8"/>
    <p:sldId id="396" r:id="rId9"/>
    <p:sldId id="397" r:id="rId10"/>
    <p:sldId id="398" r:id="rId11"/>
    <p:sldId id="399" r:id="rId12"/>
    <p:sldId id="400" r:id="rId13"/>
    <p:sldId id="403" r:id="rId14"/>
    <p:sldId id="388" r:id="rId15"/>
    <p:sldId id="389" r:id="rId16"/>
    <p:sldId id="390" r:id="rId17"/>
    <p:sldId id="391" r:id="rId18"/>
    <p:sldId id="387" r:id="rId19"/>
    <p:sldId id="405" r:id="rId20"/>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366CC"/>
    <a:srgbClr val="000066"/>
    <a:srgbClr val="1E7FB8"/>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458" autoAdjust="0"/>
  </p:normalViewPr>
  <p:slideViewPr>
    <p:cSldViewPr>
      <p:cViewPr>
        <p:scale>
          <a:sx n="100" d="100"/>
          <a:sy n="100" d="100"/>
        </p:scale>
        <p:origin x="-1254"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t>11/19/2015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t>11/19/2015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19 November, 2015</a:t>
            </a:fld>
            <a:endParaRPr lang="en-GB" sz="120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smtClean="0"/>
              <a:t>L.O. XX Title</a:t>
            </a:r>
            <a:endParaRPr lang="en-US"/>
          </a:p>
        </p:txBody>
      </p:sp>
    </p:spTree>
    <p:extLst>
      <p:ext uri="{BB962C8B-B14F-4D97-AF65-F5344CB8AC3E}">
        <p14:creationId xmlns:p14="http://schemas.microsoft.com/office/powerpoint/2010/main" val="33165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19</a:t>
            </a:fld>
            <a:endParaRPr lang="en-US"/>
          </a:p>
        </p:txBody>
      </p:sp>
    </p:spTree>
    <p:extLst>
      <p:ext uri="{BB962C8B-B14F-4D97-AF65-F5344CB8AC3E}">
        <p14:creationId xmlns:p14="http://schemas.microsoft.com/office/powerpoint/2010/main" val="287989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8AFB8E-6032-4D64-BFAD-1D7FD8760858}" type="slidenum">
              <a:rPr lang="en-US" smtClean="0"/>
              <a:t>2</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407977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3</a:t>
            </a:fld>
            <a:endParaRPr lang="en-US"/>
          </a:p>
        </p:txBody>
      </p:sp>
    </p:spTree>
    <p:extLst>
      <p:ext uri="{BB962C8B-B14F-4D97-AF65-F5344CB8AC3E}">
        <p14:creationId xmlns:p14="http://schemas.microsoft.com/office/powerpoint/2010/main" val="356395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2013 Declaration of Helsinki itself (paragraph 36) </a:t>
            </a:r>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4</a:t>
            </a:fld>
            <a:endParaRPr lang="en-US"/>
          </a:p>
        </p:txBody>
      </p:sp>
    </p:spTree>
    <p:extLst>
      <p:ext uri="{BB962C8B-B14F-4D97-AF65-F5344CB8AC3E}">
        <p14:creationId xmlns:p14="http://schemas.microsoft.com/office/powerpoint/2010/main" val="875209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5</a:t>
            </a:fld>
            <a:endParaRPr lang="en-US"/>
          </a:p>
        </p:txBody>
      </p:sp>
    </p:spTree>
    <p:extLst>
      <p:ext uri="{BB962C8B-B14F-4D97-AF65-F5344CB8AC3E}">
        <p14:creationId xmlns:p14="http://schemas.microsoft.com/office/powerpoint/2010/main" val="356395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Hint for facilitators:</a:t>
            </a:r>
            <a:r>
              <a:rPr lang="en-US" dirty="0" smtClean="0"/>
              <a:t> 	The project under consideration is that of </a:t>
            </a:r>
            <a:r>
              <a:rPr lang="en-US" dirty="0" err="1" smtClean="0"/>
              <a:t>Balasegaram</a:t>
            </a:r>
            <a:r>
              <a:rPr lang="en-US" dirty="0" smtClean="0"/>
              <a:t> et al (2006). Ask participants to read the paper, particularly the first two pages. Explain to participants that they should disregard the fact that the paper is already published and should instead imagine that the paper is in fact an advanced draft submitted to a research ethics board for </a:t>
            </a:r>
            <a:r>
              <a:rPr lang="en-US" i="1" dirty="0" smtClean="0"/>
              <a:t>post hoc </a:t>
            </a:r>
            <a:r>
              <a:rPr lang="en-US" dirty="0" smtClean="0"/>
              <a:t>clearance prior to publication. </a:t>
            </a:r>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14</a:t>
            </a:fld>
            <a:endParaRPr lang="en-US"/>
          </a:p>
        </p:txBody>
      </p:sp>
    </p:spTree>
    <p:extLst>
      <p:ext uri="{BB962C8B-B14F-4D97-AF65-F5344CB8AC3E}">
        <p14:creationId xmlns:p14="http://schemas.microsoft.com/office/powerpoint/2010/main" val="190228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Hint for facilitators:	</a:t>
            </a:r>
            <a:r>
              <a:rPr lang="en-US" dirty="0" smtClean="0"/>
              <a:t>To play the role of the Technical Officer, use the arguments proposed by </a:t>
            </a:r>
            <a:r>
              <a:rPr lang="en-US" dirty="0" err="1" smtClean="0"/>
              <a:t>Gollogly</a:t>
            </a:r>
            <a:r>
              <a:rPr lang="en-US" dirty="0" smtClean="0"/>
              <a:t> (2006).</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15</a:t>
            </a:fld>
            <a:endParaRPr lang="en-US"/>
          </a:p>
        </p:txBody>
      </p:sp>
    </p:spTree>
    <p:extLst>
      <p:ext uri="{BB962C8B-B14F-4D97-AF65-F5344CB8AC3E}">
        <p14:creationId xmlns:p14="http://schemas.microsoft.com/office/powerpoint/2010/main" val="3969498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 facilitator divides the participants in groups of 4 or 5 and asks them to discuss the Technical Officer’s request and decide if </a:t>
            </a:r>
            <a:r>
              <a:rPr lang="en-US" i="1" dirty="0" smtClean="0"/>
              <a:t>post hoc</a:t>
            </a:r>
            <a:r>
              <a:rPr lang="en-US" dirty="0" smtClean="0"/>
              <a:t> clearance for publication should be granted. </a:t>
            </a:r>
          </a:p>
          <a:p>
            <a:pPr lvl="0"/>
            <a:endParaRPr lang="en-GB" dirty="0" smtClean="0"/>
          </a:p>
          <a:p>
            <a:pPr lvl="0"/>
            <a:r>
              <a:rPr lang="en-US" dirty="0" smtClean="0"/>
              <a:t>The facilitator asks each group to appoint a rapporteur who will </a:t>
            </a:r>
            <a:r>
              <a:rPr lang="en-US" dirty="0" err="1" smtClean="0"/>
              <a:t>summarise</a:t>
            </a:r>
            <a:r>
              <a:rPr lang="en-US" dirty="0" smtClean="0"/>
              <a:t> their discussions to the rest of the class. </a:t>
            </a:r>
          </a:p>
          <a:p>
            <a:pPr lvl="0"/>
            <a:endParaRPr lang="en-GB" dirty="0" smtClean="0"/>
          </a:p>
          <a:p>
            <a:r>
              <a:rPr lang="en-US" i="1" dirty="0" smtClean="0"/>
              <a:t>Hint for facilitators:</a:t>
            </a:r>
            <a:r>
              <a:rPr lang="en-US" dirty="0" smtClean="0"/>
              <a:t> 	Ask groups presenting later to only add additional items that have not already been mentioned by other groups.</a:t>
            </a:r>
            <a:endParaRPr lang="en-GB" dirty="0" smtClean="0"/>
          </a:p>
          <a:p>
            <a:r>
              <a:rPr lang="en-US" dirty="0" smtClean="0"/>
              <a:t>Issues that should be discussed include: </a:t>
            </a:r>
            <a:r>
              <a:rPr lang="en-US" dirty="0" err="1" smtClean="0"/>
              <a:t>i</a:t>
            </a:r>
            <a:r>
              <a:rPr lang="en-US" dirty="0" smtClean="0"/>
              <a:t>) patients have not been informed that they were part of a trial, ii) there was no prior ethics review. </a:t>
            </a:r>
            <a:endParaRPr lang="en-GB" dirty="0" smtClean="0"/>
          </a:p>
          <a:p>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16</a:t>
            </a:fld>
            <a:endParaRPr lang="en-US"/>
          </a:p>
        </p:txBody>
      </p:sp>
    </p:spTree>
    <p:extLst>
      <p:ext uri="{BB962C8B-B14F-4D97-AF65-F5344CB8AC3E}">
        <p14:creationId xmlns:p14="http://schemas.microsoft.com/office/powerpoint/2010/main" val="2656605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18</a:t>
            </a:fld>
            <a:endParaRPr lang="en-US"/>
          </a:p>
        </p:txBody>
      </p:sp>
    </p:spTree>
    <p:extLst>
      <p:ext uri="{BB962C8B-B14F-4D97-AF65-F5344CB8AC3E}">
        <p14:creationId xmlns:p14="http://schemas.microsoft.com/office/powerpoint/2010/main" val="7577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9684843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8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6374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318726" y="6424870"/>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5.1</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670" r:id="rId1"/>
    <p:sldLayoutId id="2147483704" r:id="rId2"/>
    <p:sldLayoutId id="2147483691" r:id="rId3"/>
    <p:sldLayoutId id="2147483687" r:id="rId4"/>
    <p:sldLayoutId id="2147483705" r:id="rId5"/>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mc/articles/PMC2627495/?tool=pubme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ncbi.nlm.nih.gov/pmc/articles/PMC2627493/pdf/17128348.pdf" TargetMode="External"/><Relationship Id="rId4" Type="http://schemas.openxmlformats.org/officeDocument/2006/relationships/hyperlink" Target="http://www.plosmedicine.org/article/info:doi/10.1371/journal.pmed.100100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7FB8"/>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a:solidFill>
                <a:srgbClr val="000066"/>
              </a:solidFill>
            </a:endParaRPr>
          </a:p>
        </p:txBody>
      </p:sp>
      <p:sp>
        <p:nvSpPr>
          <p:cNvPr id="373764" name="Rectangle 4"/>
          <p:cNvSpPr>
            <a:spLocks noChangeArrowheads="1"/>
          </p:cNvSpPr>
          <p:nvPr/>
        </p:nvSpPr>
        <p:spPr bwMode="auto">
          <a:xfrm>
            <a:off x="179512" y="864978"/>
            <a:ext cx="8784976" cy="1296144"/>
          </a:xfrm>
          <a:prstGeom prst="rect">
            <a:avLst/>
          </a:prstGeom>
          <a:noFill/>
          <a:ln w="9525">
            <a:noFill/>
            <a:miter lim="800000"/>
            <a:headEnd/>
            <a:tailEnd/>
          </a:ln>
          <a:effectLst/>
        </p:spPr>
        <p:txBody>
          <a:bodyPr lIns="0" tIns="0" rIns="0" bIns="0" anchor="ctr"/>
          <a:lstStyle/>
          <a:p>
            <a:pPr defTabSz="914018" fontAlgn="base">
              <a:spcBef>
                <a:spcPct val="0"/>
              </a:spcBef>
              <a:spcAft>
                <a:spcPct val="0"/>
              </a:spcAft>
              <a:defRPr/>
            </a:pPr>
            <a:endParaRPr lang="en-CA" sz="4400" b="1" dirty="0" smtClean="0">
              <a:solidFill>
                <a:srgbClr val="CC3300"/>
              </a:solidFill>
              <a:effectLst>
                <a:outerShdw blurRad="38100" dist="38100" dir="2700000" algn="tl">
                  <a:srgbClr val="000000"/>
                </a:outerShdw>
              </a:effectLst>
            </a:endParaRPr>
          </a:p>
          <a:p>
            <a:pPr defTabSz="914018" fontAlgn="base">
              <a:spcBef>
                <a:spcPct val="0"/>
              </a:spcBef>
              <a:spcAft>
                <a:spcPct val="0"/>
              </a:spcAft>
              <a:defRPr/>
            </a:pPr>
            <a:endParaRPr lang="en-CA" sz="4400" b="1" dirty="0">
              <a:solidFill>
                <a:srgbClr val="CC3300"/>
              </a:solidFill>
              <a:effectLst>
                <a:outerShdw blurRad="38100" dist="38100" dir="2700000" algn="tl">
                  <a:srgbClr val="000000"/>
                </a:outerShdw>
              </a:effectLst>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r>
              <a:rPr lang="en-CA" sz="4400" dirty="0" smtClean="0">
                <a:solidFill>
                  <a:srgbClr val="CC3300"/>
                </a:solidFill>
              </a:rPr>
              <a:t>Learning Objective 5.1</a:t>
            </a: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r>
              <a:rPr lang="en-GB" sz="3600" dirty="0"/>
              <a:t>Explain </a:t>
            </a:r>
            <a:r>
              <a:rPr lang="en-GB" sz="3600" dirty="0" smtClean="0"/>
              <a:t>the conditions in which data </a:t>
            </a:r>
            <a:r>
              <a:rPr lang="en-GB" sz="3600" dirty="0"/>
              <a:t>gathered </a:t>
            </a:r>
            <a:r>
              <a:rPr lang="en-GB" sz="3600" dirty="0" smtClean="0"/>
              <a:t>during </a:t>
            </a:r>
            <a:r>
              <a:rPr lang="en-GB" sz="3600" dirty="0"/>
              <a:t>public health surveillance or routine clinical management can be published as scientific knowledge</a:t>
            </a:r>
            <a:endParaRPr lang="en-US" sz="4000" dirty="0"/>
          </a:p>
        </p:txBody>
      </p:sp>
      <p:sp>
        <p:nvSpPr>
          <p:cNvPr id="4" name="TextBox 1"/>
          <p:cNvSpPr txBox="1"/>
          <p:nvPr/>
        </p:nvSpPr>
        <p:spPr>
          <a:xfrm>
            <a:off x="179512" y="332656"/>
            <a:ext cx="7920880"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BE" sz="2800" dirty="0" smtClean="0"/>
              <a:t>WHO Training Manual </a:t>
            </a:r>
          </a:p>
          <a:p>
            <a:r>
              <a:rPr lang="fr-BE" sz="2800" dirty="0" smtClean="0"/>
              <a:t>Ethics in </a:t>
            </a:r>
            <a:r>
              <a:rPr lang="fr-BE" sz="2800" dirty="0" err="1" smtClean="0"/>
              <a:t>epidemics</a:t>
            </a:r>
            <a:r>
              <a:rPr lang="fr-BE" sz="2800" dirty="0" smtClean="0"/>
              <a:t>, emergencies and </a:t>
            </a:r>
            <a:r>
              <a:rPr lang="fr-BE" sz="2800" dirty="0" err="1" smtClean="0"/>
              <a:t>disasters</a:t>
            </a:r>
            <a:r>
              <a:rPr lang="fr-BE" sz="2800" dirty="0" smtClean="0"/>
              <a:t>: Research, surveillance and patient care</a:t>
            </a:r>
            <a:endParaRPr lang="fr-BE" sz="2800" dirty="0"/>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 Risk minimisation</a:t>
            </a:r>
            <a:endParaRPr lang="en-GB" dirty="0"/>
          </a:p>
        </p:txBody>
      </p:sp>
      <p:sp>
        <p:nvSpPr>
          <p:cNvPr id="3" name="Content Placeholder 2"/>
          <p:cNvSpPr>
            <a:spLocks noGrp="1"/>
          </p:cNvSpPr>
          <p:nvPr>
            <p:ph idx="1"/>
          </p:nvPr>
        </p:nvSpPr>
        <p:spPr/>
        <p:txBody>
          <a:bodyPr/>
          <a:lstStyle/>
          <a:p>
            <a:r>
              <a:rPr lang="en-GB" dirty="0" smtClean="0"/>
              <a:t>Communities</a:t>
            </a:r>
            <a:r>
              <a:rPr lang="en-GB" dirty="0"/>
              <a:t>, groups or individuals </a:t>
            </a:r>
            <a:r>
              <a:rPr lang="en-GB" dirty="0" smtClean="0"/>
              <a:t>may be </a:t>
            </a:r>
            <a:r>
              <a:rPr lang="en-GB" dirty="0"/>
              <a:t>stigmatised if public health activities reveal </a:t>
            </a:r>
            <a:r>
              <a:rPr lang="en-GB" dirty="0" smtClean="0"/>
              <a:t>higher </a:t>
            </a:r>
            <a:r>
              <a:rPr lang="en-GB" dirty="0"/>
              <a:t>prevalence of a condition linked to frowned upon </a:t>
            </a:r>
            <a:r>
              <a:rPr lang="en-GB" dirty="0" smtClean="0"/>
              <a:t>practices</a:t>
            </a:r>
          </a:p>
          <a:p>
            <a:r>
              <a:rPr lang="en-GB" dirty="0" smtClean="0"/>
              <a:t>Must minimise </a:t>
            </a:r>
            <a:r>
              <a:rPr lang="en-GB" dirty="0"/>
              <a:t>the risks </a:t>
            </a:r>
            <a:r>
              <a:rPr lang="en-GB" dirty="0" smtClean="0"/>
              <a:t>where </a:t>
            </a:r>
            <a:r>
              <a:rPr lang="en-GB" dirty="0"/>
              <a:t>publication of data exposes </a:t>
            </a:r>
            <a:r>
              <a:rPr lang="en-GB" dirty="0" smtClean="0"/>
              <a:t>such individuals</a:t>
            </a:r>
          </a:p>
          <a:p>
            <a:r>
              <a:rPr lang="en-GB" dirty="0" smtClean="0"/>
              <a:t>Even when expected </a:t>
            </a:r>
            <a:r>
              <a:rPr lang="en-GB" dirty="0"/>
              <a:t>risks are </a:t>
            </a:r>
            <a:r>
              <a:rPr lang="en-GB" dirty="0" smtClean="0"/>
              <a:t>minimal</a:t>
            </a:r>
            <a:r>
              <a:rPr lang="en-GB" dirty="0"/>
              <a:t>, they must be explicitly acknowledged by </a:t>
            </a:r>
            <a:r>
              <a:rPr lang="en-GB" dirty="0" smtClean="0"/>
              <a:t>researchers</a:t>
            </a:r>
            <a:endParaRPr lang="en-GB" dirty="0"/>
          </a:p>
          <a:p>
            <a:endParaRPr lang="en-GB" dirty="0"/>
          </a:p>
        </p:txBody>
      </p:sp>
    </p:spTree>
    <p:extLst>
      <p:ext uri="{BB962C8B-B14F-4D97-AF65-F5344CB8AC3E}">
        <p14:creationId xmlns:p14="http://schemas.microsoft.com/office/powerpoint/2010/main" val="3724597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 Permissions and partnerships</a:t>
            </a:r>
            <a:endParaRPr lang="en-GB" dirty="0"/>
          </a:p>
        </p:txBody>
      </p:sp>
      <p:sp>
        <p:nvSpPr>
          <p:cNvPr id="3" name="Content Placeholder 2"/>
          <p:cNvSpPr>
            <a:spLocks noGrp="1"/>
          </p:cNvSpPr>
          <p:nvPr>
            <p:ph idx="1"/>
          </p:nvPr>
        </p:nvSpPr>
        <p:spPr/>
        <p:txBody>
          <a:bodyPr/>
          <a:lstStyle/>
          <a:p>
            <a:r>
              <a:rPr lang="en-US" dirty="0" smtClean="0"/>
              <a:t>National </a:t>
            </a:r>
            <a:r>
              <a:rPr lang="en-US" dirty="0"/>
              <a:t>and local health authorities must be informed and </a:t>
            </a:r>
            <a:r>
              <a:rPr lang="en-US" dirty="0" smtClean="0"/>
              <a:t>agree </a:t>
            </a:r>
            <a:r>
              <a:rPr lang="en-US" dirty="0"/>
              <a:t>to </a:t>
            </a:r>
            <a:r>
              <a:rPr lang="en-US" dirty="0" smtClean="0"/>
              <a:t>release </a:t>
            </a:r>
            <a:r>
              <a:rPr lang="en-US" dirty="0"/>
              <a:t>of </a:t>
            </a:r>
            <a:r>
              <a:rPr lang="en-US" dirty="0" smtClean="0"/>
              <a:t>data </a:t>
            </a:r>
            <a:r>
              <a:rPr lang="en-US" dirty="0"/>
              <a:t>if </a:t>
            </a:r>
            <a:r>
              <a:rPr lang="en-US" dirty="0" smtClean="0"/>
              <a:t>directly </a:t>
            </a:r>
            <a:r>
              <a:rPr lang="en-US" dirty="0"/>
              <a:t>involved in its </a:t>
            </a:r>
            <a:r>
              <a:rPr lang="en-US" dirty="0" smtClean="0"/>
              <a:t>collection</a:t>
            </a:r>
            <a:endParaRPr lang="en-GB" dirty="0"/>
          </a:p>
          <a:p>
            <a:r>
              <a:rPr lang="en-GB" dirty="0" smtClean="0"/>
              <a:t>Pre-publication </a:t>
            </a:r>
            <a:r>
              <a:rPr lang="en-GB" dirty="0"/>
              <a:t>partnerships with local stakeholders must have been pursued whenever possible. </a:t>
            </a:r>
            <a:endParaRPr lang="en-GB" dirty="0" smtClean="0"/>
          </a:p>
          <a:p>
            <a:pPr lvl="1"/>
            <a:r>
              <a:rPr lang="en-GB" dirty="0" smtClean="0"/>
              <a:t>E.g. engagement </a:t>
            </a:r>
            <a:r>
              <a:rPr lang="en-GB" dirty="0"/>
              <a:t>with a body representing the community and, if possible, authorship from a local authority or partner, should be sought. </a:t>
            </a:r>
          </a:p>
          <a:p>
            <a:endParaRPr lang="en-GB" dirty="0"/>
          </a:p>
        </p:txBody>
      </p:sp>
    </p:spTree>
    <p:extLst>
      <p:ext uri="{BB962C8B-B14F-4D97-AF65-F5344CB8AC3E}">
        <p14:creationId xmlns:p14="http://schemas.microsoft.com/office/powerpoint/2010/main" val="2602218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 Availability and accessibility</a:t>
            </a:r>
            <a:endParaRPr lang="en-GB" dirty="0"/>
          </a:p>
        </p:txBody>
      </p:sp>
      <p:sp>
        <p:nvSpPr>
          <p:cNvPr id="3" name="Content Placeholder 2"/>
          <p:cNvSpPr>
            <a:spLocks noGrp="1"/>
          </p:cNvSpPr>
          <p:nvPr>
            <p:ph idx="1"/>
          </p:nvPr>
        </p:nvSpPr>
        <p:spPr/>
        <p:txBody>
          <a:bodyPr/>
          <a:lstStyle/>
          <a:p>
            <a:r>
              <a:rPr lang="en-US" dirty="0" smtClean="0"/>
              <a:t>Outcomes </a:t>
            </a:r>
            <a:r>
              <a:rPr lang="en-US" dirty="0"/>
              <a:t>of </a:t>
            </a:r>
            <a:r>
              <a:rPr lang="en-US" dirty="0" smtClean="0"/>
              <a:t>data </a:t>
            </a:r>
            <a:r>
              <a:rPr lang="en-US" dirty="0"/>
              <a:t>analysis must be made available to patients and communities in appropriate </a:t>
            </a:r>
            <a:r>
              <a:rPr lang="en-US" dirty="0" smtClean="0"/>
              <a:t>forms</a:t>
            </a:r>
            <a:endParaRPr lang="en-GB" dirty="0"/>
          </a:p>
        </p:txBody>
      </p:sp>
    </p:spTree>
    <p:extLst>
      <p:ext uri="{BB962C8B-B14F-4D97-AF65-F5344CB8AC3E}">
        <p14:creationId xmlns:p14="http://schemas.microsoft.com/office/powerpoint/2010/main" val="2566588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 Ethics approval</a:t>
            </a:r>
            <a:endParaRPr lang="en-GB" dirty="0"/>
          </a:p>
        </p:txBody>
      </p:sp>
      <p:sp>
        <p:nvSpPr>
          <p:cNvPr id="3" name="Content Placeholder 2"/>
          <p:cNvSpPr>
            <a:spLocks noGrp="1"/>
          </p:cNvSpPr>
          <p:nvPr>
            <p:ph idx="1"/>
          </p:nvPr>
        </p:nvSpPr>
        <p:spPr/>
        <p:txBody>
          <a:bodyPr/>
          <a:lstStyle/>
          <a:p>
            <a:r>
              <a:rPr lang="en-US" dirty="0"/>
              <a:t>If ethics approval </a:t>
            </a:r>
            <a:r>
              <a:rPr lang="en-US" dirty="0" smtClean="0"/>
              <a:t>not </a:t>
            </a:r>
            <a:r>
              <a:rPr lang="en-US" dirty="0"/>
              <a:t>obtained for the conduct of the activity that led to the gathering of the </a:t>
            </a:r>
            <a:r>
              <a:rPr lang="en-US" dirty="0" smtClean="0"/>
              <a:t>data, </a:t>
            </a:r>
            <a:r>
              <a:rPr lang="en-US" i="1" dirty="0"/>
              <a:t>post hoc</a:t>
            </a:r>
            <a:r>
              <a:rPr lang="en-US" dirty="0"/>
              <a:t> ethics approval cannot be </a:t>
            </a:r>
            <a:r>
              <a:rPr lang="en-US" dirty="0" smtClean="0"/>
              <a:t>granted</a:t>
            </a:r>
          </a:p>
          <a:p>
            <a:r>
              <a:rPr lang="en-US" dirty="0" smtClean="0"/>
              <a:t>But if researchers decide </a:t>
            </a:r>
            <a:r>
              <a:rPr lang="en-US" dirty="0"/>
              <a:t>to publish, </a:t>
            </a:r>
            <a:r>
              <a:rPr lang="en-US" dirty="0" smtClean="0"/>
              <a:t>they take </a:t>
            </a:r>
            <a:r>
              <a:rPr lang="en-US" dirty="0"/>
              <a:t>the moral responsibility regarding the issues a-g above</a:t>
            </a:r>
            <a:endParaRPr lang="en-GB" dirty="0"/>
          </a:p>
          <a:p>
            <a:endParaRPr lang="en-GB" dirty="0"/>
          </a:p>
        </p:txBody>
      </p:sp>
    </p:spTree>
    <p:extLst>
      <p:ext uri="{BB962C8B-B14F-4D97-AF65-F5344CB8AC3E}">
        <p14:creationId xmlns:p14="http://schemas.microsoft.com/office/powerpoint/2010/main" val="285757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lstStyle/>
          <a:p>
            <a:r>
              <a:rPr lang="en-US" dirty="0" err="1"/>
              <a:t>Balasegaram</a:t>
            </a:r>
            <a:r>
              <a:rPr lang="en-US" dirty="0"/>
              <a:t> M, Harris S, </a:t>
            </a:r>
            <a:r>
              <a:rPr lang="en-US" dirty="0" err="1"/>
              <a:t>Checchi</a:t>
            </a:r>
            <a:r>
              <a:rPr lang="en-US" dirty="0"/>
              <a:t> F, Hamel C, </a:t>
            </a:r>
            <a:r>
              <a:rPr lang="en-US" dirty="0" err="1"/>
              <a:t>Karunakara</a:t>
            </a:r>
            <a:r>
              <a:rPr lang="en-US" dirty="0"/>
              <a:t> U. (2006). Treatment outcomes and risk factors for relapse in patients with early-stage human African trypanosomiasis (HAT) in the Republic of the Congo. </a:t>
            </a:r>
            <a:r>
              <a:rPr lang="en-US" i="1" dirty="0"/>
              <a:t>Bull WHO</a:t>
            </a:r>
            <a:r>
              <a:rPr lang="en-US" dirty="0"/>
              <a:t>, 84(10): 777-82.</a:t>
            </a:r>
            <a:endParaRPr lang="en-GB" dirty="0"/>
          </a:p>
          <a:p>
            <a:pPr lvl="0"/>
            <a:r>
              <a:rPr lang="en-US" dirty="0" smtClean="0"/>
              <a:t>Read the paper, particularly the first two pages</a:t>
            </a:r>
          </a:p>
          <a:p>
            <a:pPr lvl="0"/>
            <a:r>
              <a:rPr lang="en-US" dirty="0"/>
              <a:t>I</a:t>
            </a:r>
            <a:r>
              <a:rPr lang="en-US" dirty="0" smtClean="0"/>
              <a:t>magine </a:t>
            </a:r>
            <a:r>
              <a:rPr lang="en-US" dirty="0"/>
              <a:t>that the paper is in fact an advanced draft submitted to a journal, and consider whether it should be approved for publication.</a:t>
            </a:r>
            <a:endParaRPr lang="en-US" i="1" dirty="0"/>
          </a:p>
          <a:p>
            <a:pPr lvl="0"/>
            <a:endParaRPr lang="en-US" i="1" dirty="0" smtClean="0"/>
          </a:p>
          <a:p>
            <a:pPr marL="0" lvl="0" indent="0" algn="r">
              <a:buNone/>
            </a:pPr>
            <a:r>
              <a:rPr lang="en-US" i="1" dirty="0" smtClean="0"/>
              <a:t>(20 min)</a:t>
            </a:r>
            <a:endParaRPr lang="en-GB" i="1" dirty="0"/>
          </a:p>
          <a:p>
            <a:endParaRPr lang="en-GB" dirty="0"/>
          </a:p>
        </p:txBody>
      </p:sp>
    </p:spTree>
    <p:extLst>
      <p:ext uri="{BB962C8B-B14F-4D97-AF65-F5344CB8AC3E}">
        <p14:creationId xmlns:p14="http://schemas.microsoft.com/office/powerpoint/2010/main" val="304161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play presentation</a:t>
            </a:r>
            <a:endParaRPr lang="en-GB" dirty="0"/>
          </a:p>
        </p:txBody>
      </p:sp>
      <p:sp>
        <p:nvSpPr>
          <p:cNvPr id="3" name="Content Placeholder 2"/>
          <p:cNvSpPr>
            <a:spLocks noGrp="1"/>
          </p:cNvSpPr>
          <p:nvPr>
            <p:ph idx="1"/>
          </p:nvPr>
        </p:nvSpPr>
        <p:spPr/>
        <p:txBody>
          <a:bodyPr/>
          <a:lstStyle/>
          <a:p>
            <a:pPr lvl="0"/>
            <a:r>
              <a:rPr lang="en-US" dirty="0" smtClean="0"/>
              <a:t>Facilitator is the </a:t>
            </a:r>
            <a:r>
              <a:rPr lang="en-US" dirty="0"/>
              <a:t>Technical Offer requesting ethics approval ahead of submission to a peer-reviewed </a:t>
            </a:r>
            <a:r>
              <a:rPr lang="en-US" dirty="0" smtClean="0"/>
              <a:t>journal</a:t>
            </a:r>
            <a:endParaRPr lang="en-GB" dirty="0"/>
          </a:p>
          <a:p>
            <a:endParaRPr lang="en-GB" dirty="0"/>
          </a:p>
        </p:txBody>
      </p:sp>
    </p:spTree>
    <p:extLst>
      <p:ext uri="{BB962C8B-B14F-4D97-AF65-F5344CB8AC3E}">
        <p14:creationId xmlns:p14="http://schemas.microsoft.com/office/powerpoint/2010/main" val="1388113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discussion</a:t>
            </a:r>
            <a:endParaRPr lang="en-GB" dirty="0"/>
          </a:p>
        </p:txBody>
      </p:sp>
      <p:sp>
        <p:nvSpPr>
          <p:cNvPr id="3" name="Content Placeholder 2"/>
          <p:cNvSpPr>
            <a:spLocks noGrp="1"/>
          </p:cNvSpPr>
          <p:nvPr>
            <p:ph idx="1"/>
          </p:nvPr>
        </p:nvSpPr>
        <p:spPr/>
        <p:txBody>
          <a:bodyPr/>
          <a:lstStyle/>
          <a:p>
            <a:pPr lvl="0"/>
            <a:r>
              <a:rPr lang="en-US" dirty="0"/>
              <a:t>D</a:t>
            </a:r>
            <a:r>
              <a:rPr lang="en-US" dirty="0" smtClean="0"/>
              <a:t>iscuss </a:t>
            </a:r>
            <a:r>
              <a:rPr lang="en-US" dirty="0"/>
              <a:t>the Technical Officer’s request </a:t>
            </a:r>
            <a:endParaRPr lang="en-US" dirty="0" smtClean="0"/>
          </a:p>
          <a:p>
            <a:pPr lvl="0"/>
            <a:r>
              <a:rPr lang="en-US" dirty="0" smtClean="0"/>
              <a:t>Decide </a:t>
            </a:r>
            <a:r>
              <a:rPr lang="en-US" dirty="0"/>
              <a:t>if </a:t>
            </a:r>
            <a:r>
              <a:rPr lang="en-US" i="1" dirty="0"/>
              <a:t>post hoc</a:t>
            </a:r>
            <a:r>
              <a:rPr lang="en-US" dirty="0"/>
              <a:t> clearance for publication should be </a:t>
            </a:r>
            <a:r>
              <a:rPr lang="en-US" dirty="0" smtClean="0"/>
              <a:t>granted</a:t>
            </a:r>
            <a:endParaRPr lang="en-US" dirty="0"/>
          </a:p>
          <a:p>
            <a:pPr lvl="0"/>
            <a:r>
              <a:rPr lang="en-US" dirty="0" smtClean="0"/>
              <a:t>Summarize your discussions</a:t>
            </a:r>
            <a:endParaRPr lang="en-GB" dirty="0"/>
          </a:p>
          <a:p>
            <a:endParaRPr lang="en-GB" dirty="0"/>
          </a:p>
        </p:txBody>
      </p:sp>
    </p:spTree>
    <p:extLst>
      <p:ext uri="{BB962C8B-B14F-4D97-AF65-F5344CB8AC3E}">
        <p14:creationId xmlns:p14="http://schemas.microsoft.com/office/powerpoint/2010/main" val="3526684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pPr lvl="0"/>
            <a:r>
              <a:rPr lang="en-US" sz="2400" dirty="0" smtClean="0"/>
              <a:t>Grey </a:t>
            </a:r>
            <a:r>
              <a:rPr lang="en-US" sz="2400" dirty="0"/>
              <a:t>areas exist </a:t>
            </a:r>
            <a:r>
              <a:rPr lang="en-US" sz="2400" dirty="0" smtClean="0"/>
              <a:t>when </a:t>
            </a:r>
            <a:r>
              <a:rPr lang="en-US" sz="2400" dirty="0"/>
              <a:t>data gathered </a:t>
            </a:r>
            <a:r>
              <a:rPr lang="en-US" sz="2400" dirty="0" smtClean="0"/>
              <a:t>from public </a:t>
            </a:r>
            <a:r>
              <a:rPr lang="en-US" sz="2400" dirty="0"/>
              <a:t>health surveillance or routine clinical management can be disseminated as scientific </a:t>
            </a:r>
            <a:r>
              <a:rPr lang="en-US" sz="2400" dirty="0" smtClean="0"/>
              <a:t>knowledge</a:t>
            </a:r>
          </a:p>
          <a:p>
            <a:pPr lvl="0"/>
            <a:r>
              <a:rPr lang="en-US" sz="2400" dirty="0" smtClean="0"/>
              <a:t>Proper </a:t>
            </a:r>
            <a:r>
              <a:rPr lang="en-US" sz="2400" dirty="0"/>
              <a:t>informed consent </a:t>
            </a:r>
            <a:r>
              <a:rPr lang="en-US" sz="2400" dirty="0" smtClean="0"/>
              <a:t>may not have been </a:t>
            </a:r>
            <a:r>
              <a:rPr lang="en-US" sz="2400" dirty="0"/>
              <a:t>obtained from </a:t>
            </a:r>
            <a:r>
              <a:rPr lang="en-US" sz="2400" dirty="0" smtClean="0"/>
              <a:t>patients-turned-participants</a:t>
            </a:r>
          </a:p>
          <a:p>
            <a:pPr lvl="0"/>
            <a:r>
              <a:rPr lang="en-US" sz="2400" dirty="0" smtClean="0"/>
              <a:t>Often a lack </a:t>
            </a:r>
            <a:r>
              <a:rPr lang="en-US" sz="2400" dirty="0"/>
              <a:t>of </a:t>
            </a:r>
            <a:r>
              <a:rPr lang="en-US" sz="2400" i="1" dirty="0"/>
              <a:t>a priori</a:t>
            </a:r>
            <a:r>
              <a:rPr lang="en-US" sz="2400" dirty="0"/>
              <a:t> ethics </a:t>
            </a:r>
            <a:r>
              <a:rPr lang="en-US" sz="2400" dirty="0" smtClean="0"/>
              <a:t>approval </a:t>
            </a:r>
            <a:endParaRPr lang="en-US" sz="2400" dirty="0"/>
          </a:p>
          <a:p>
            <a:pPr lvl="0"/>
            <a:r>
              <a:rPr lang="en-US" sz="2400" dirty="0" smtClean="0"/>
              <a:t>Harm </a:t>
            </a:r>
            <a:r>
              <a:rPr lang="en-US" sz="2400" dirty="0"/>
              <a:t>that might result from publication should be assessed against the expected benefits of </a:t>
            </a:r>
            <a:r>
              <a:rPr lang="en-US" sz="2400" dirty="0" smtClean="0"/>
              <a:t>dissemination</a:t>
            </a:r>
          </a:p>
          <a:p>
            <a:pPr lvl="0"/>
            <a:r>
              <a:rPr lang="en-US" sz="2400" dirty="0" smtClean="0"/>
              <a:t>List of c</a:t>
            </a:r>
            <a:r>
              <a:rPr lang="en-GB" sz="2400" dirty="0" err="1" smtClean="0"/>
              <a:t>riteria</a:t>
            </a:r>
            <a:r>
              <a:rPr lang="en-GB" sz="2400" dirty="0" smtClean="0"/>
              <a:t> </a:t>
            </a:r>
            <a:r>
              <a:rPr lang="en-GB" sz="2400" dirty="0"/>
              <a:t>for publication clearance of routinely-collected </a:t>
            </a:r>
            <a:r>
              <a:rPr lang="en-GB" sz="2400" dirty="0" smtClean="0"/>
              <a:t>data can be used to assist</a:t>
            </a:r>
            <a:endParaRPr lang="en-GB" sz="2400" dirty="0"/>
          </a:p>
          <a:p>
            <a:endParaRPr lang="en-GB" sz="2400" dirty="0"/>
          </a:p>
        </p:txBody>
      </p:sp>
    </p:spTree>
    <p:extLst>
      <p:ext uri="{BB962C8B-B14F-4D97-AF65-F5344CB8AC3E}">
        <p14:creationId xmlns:p14="http://schemas.microsoft.com/office/powerpoint/2010/main" val="2589943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p:txBody>
          <a:bodyPr/>
          <a:lstStyle/>
          <a:p>
            <a:r>
              <a:rPr lang="en-US" sz="1600" dirty="0" err="1" smtClean="0"/>
              <a:t>Balasegaram</a:t>
            </a:r>
            <a:r>
              <a:rPr lang="en-US" sz="1600" dirty="0" smtClean="0"/>
              <a:t> M, Harris S, </a:t>
            </a:r>
            <a:r>
              <a:rPr lang="en-US" sz="1600" dirty="0" err="1" smtClean="0"/>
              <a:t>Checchi</a:t>
            </a:r>
            <a:r>
              <a:rPr lang="en-US" sz="1600" dirty="0" smtClean="0"/>
              <a:t> F, Hamel C, </a:t>
            </a:r>
            <a:r>
              <a:rPr lang="en-US" sz="1600" dirty="0" err="1" smtClean="0"/>
              <a:t>Karunakara</a:t>
            </a:r>
            <a:r>
              <a:rPr lang="en-US" sz="1600" dirty="0" smtClean="0"/>
              <a:t> U. (2006). Treatment outcomes and risk factors for relapse in patients with early-stage human African trypanosomiasis (HAT) in the Republic of the Congo. Bull WHO, 84(10): 777-82. </a:t>
            </a:r>
            <a:r>
              <a:rPr lang="en-US" sz="1600" dirty="0" smtClean="0">
                <a:hlinkClick r:id="rId3"/>
              </a:rPr>
              <a:t>http://www.ncbi.nlm.nih.gov/pmc/articles/PMC2627495/?tool=pubmed</a:t>
            </a:r>
            <a:endParaRPr lang="en-US" sz="1600" dirty="0" smtClean="0"/>
          </a:p>
          <a:p>
            <a:r>
              <a:rPr lang="fr-FR" sz="1600" dirty="0" err="1" smtClean="0"/>
              <a:t>Remme</a:t>
            </a:r>
            <a:r>
              <a:rPr lang="fr-FR" sz="1600" dirty="0" smtClean="0"/>
              <a:t> JHF, Adam T, </a:t>
            </a:r>
            <a:r>
              <a:rPr lang="fr-FR" sz="1600" dirty="0" err="1" smtClean="0"/>
              <a:t>Becerra</a:t>
            </a:r>
            <a:r>
              <a:rPr lang="fr-FR" sz="1600" dirty="0" smtClean="0"/>
              <a:t>-Posada F, D'</a:t>
            </a:r>
            <a:r>
              <a:rPr lang="fr-FR" sz="1600" dirty="0" err="1" smtClean="0"/>
              <a:t>Arcangues</a:t>
            </a:r>
            <a:r>
              <a:rPr lang="fr-FR" sz="1600" dirty="0" smtClean="0"/>
              <a:t> C, </a:t>
            </a:r>
            <a:r>
              <a:rPr lang="fr-FR" sz="1600" dirty="0" err="1" smtClean="0"/>
              <a:t>Devlin</a:t>
            </a:r>
            <a:r>
              <a:rPr lang="fr-FR" sz="1600" dirty="0" smtClean="0"/>
              <a:t> M, et al. </a:t>
            </a:r>
            <a:r>
              <a:rPr lang="en-GB" sz="1600" dirty="0" smtClean="0"/>
              <a:t>(2010). Defining Research to Improve Health Systems. </a:t>
            </a:r>
            <a:r>
              <a:rPr lang="en-GB" sz="1600" dirty="0" err="1" smtClean="0"/>
              <a:t>PLoS</a:t>
            </a:r>
            <a:r>
              <a:rPr lang="en-GB" sz="1600" dirty="0" smtClean="0"/>
              <a:t> Medicine, 7(11): e1001000. </a:t>
            </a:r>
            <a:r>
              <a:rPr lang="en-GB" sz="1600" dirty="0" smtClean="0">
                <a:hlinkClick r:id="rId4"/>
              </a:rPr>
              <a:t>http://www.plosmedicine.org/article/info%3Adoi%2F10.1371%2Fjournal.pmed.1001000</a:t>
            </a:r>
            <a:endParaRPr lang="en-GB" sz="1600" dirty="0" smtClean="0"/>
          </a:p>
          <a:p>
            <a:r>
              <a:rPr lang="en-GB" sz="1600" dirty="0" err="1" smtClean="0"/>
              <a:t>Gollogly</a:t>
            </a:r>
            <a:r>
              <a:rPr lang="en-GB" sz="1600" dirty="0" smtClean="0"/>
              <a:t> L. (2006). Ethical approval for operational research. </a:t>
            </a:r>
            <a:r>
              <a:rPr lang="en-US" sz="1600" dirty="0" smtClean="0"/>
              <a:t>Bulletin of the WHO, 84(10): 766.</a:t>
            </a:r>
            <a:r>
              <a:rPr lang="en-GB" sz="1600" dirty="0" smtClean="0"/>
              <a:t> </a:t>
            </a:r>
            <a:r>
              <a:rPr lang="en-US" sz="1600" dirty="0" smtClean="0">
                <a:hlinkClick r:id="rId5"/>
              </a:rPr>
              <a:t>http://www.ncbi.nlm.nih.gov/pmc/articles/PMC2627493/pdf/17128348.pdf</a:t>
            </a:r>
            <a:endParaRPr lang="en-GB" sz="1600" dirty="0" smtClean="0"/>
          </a:p>
          <a:p>
            <a:r>
              <a:rPr lang="en-CA" sz="1600" dirty="0" err="1" smtClean="0"/>
              <a:t>Calain</a:t>
            </a:r>
            <a:r>
              <a:rPr lang="en-CA" sz="1600" dirty="0" smtClean="0"/>
              <a:t> P, Fiore N, </a:t>
            </a:r>
            <a:r>
              <a:rPr lang="en-CA" sz="1600" dirty="0" err="1" smtClean="0"/>
              <a:t>Poncin</a:t>
            </a:r>
            <a:r>
              <a:rPr lang="en-CA" sz="1600" dirty="0" smtClean="0"/>
              <a:t> M, Hurst SA. (2009). Research ethics and international epidemic response: the case of Ebola and Marburg hemorrhagic fevers. Public Health Ethics, 2(1): 7-29.</a:t>
            </a:r>
            <a:endParaRPr lang="en-GB" sz="1600" dirty="0" smtClean="0"/>
          </a:p>
          <a:p>
            <a:r>
              <a:rPr lang="en-GB" sz="1600" dirty="0" err="1" smtClean="0"/>
              <a:t>Schopper</a:t>
            </a:r>
            <a:r>
              <a:rPr lang="en-GB" sz="1600" dirty="0" smtClean="0"/>
              <a:t> D, </a:t>
            </a:r>
            <a:r>
              <a:rPr lang="en-GB" sz="1600" dirty="0" err="1" smtClean="0"/>
              <a:t>Upshur</a:t>
            </a:r>
            <a:r>
              <a:rPr lang="en-GB" sz="1600" dirty="0" smtClean="0"/>
              <a:t> R, </a:t>
            </a:r>
            <a:r>
              <a:rPr lang="en-GB" sz="1600" dirty="0" err="1" smtClean="0"/>
              <a:t>Matthys</a:t>
            </a:r>
            <a:r>
              <a:rPr lang="en-GB" sz="1600" dirty="0" smtClean="0"/>
              <a:t> F, Singh JA, </a:t>
            </a:r>
            <a:r>
              <a:rPr lang="en-GB" sz="1600" dirty="0" err="1" smtClean="0"/>
              <a:t>Bandewar</a:t>
            </a:r>
            <a:r>
              <a:rPr lang="en-GB" sz="1600" dirty="0" smtClean="0"/>
              <a:t> SS, Ahmad A, van </a:t>
            </a:r>
            <a:r>
              <a:rPr lang="en-GB" sz="1600" dirty="0" err="1" smtClean="0"/>
              <a:t>Dongen</a:t>
            </a:r>
            <a:r>
              <a:rPr lang="en-GB" sz="1600" dirty="0" smtClean="0"/>
              <a:t> E. (2009). Research ethics review in humanitarian contexts: the experience of the independent ethics review board of </a:t>
            </a:r>
            <a:r>
              <a:rPr lang="en-GB" sz="1600" dirty="0" err="1" smtClean="0"/>
              <a:t>Médecins</a:t>
            </a:r>
            <a:r>
              <a:rPr lang="en-GB" sz="1600" dirty="0" smtClean="0"/>
              <a:t> Sans </a:t>
            </a:r>
            <a:r>
              <a:rPr lang="en-GB" sz="1600" dirty="0" err="1" smtClean="0"/>
              <a:t>Frontières</a:t>
            </a:r>
            <a:r>
              <a:rPr lang="en-GB" sz="1600" dirty="0" smtClean="0"/>
              <a:t>. </a:t>
            </a:r>
            <a:r>
              <a:rPr lang="es-ES_tradnl" sz="1600" dirty="0" err="1" smtClean="0"/>
              <a:t>PLoS</a:t>
            </a:r>
            <a:r>
              <a:rPr lang="es-ES_tradnl" sz="1600" dirty="0" smtClean="0"/>
              <a:t> Medicine, 6(7): e1000115. </a:t>
            </a:r>
            <a:endParaRPr lang="en-GB" sz="1600" dirty="0" smtClean="0"/>
          </a:p>
          <a:p>
            <a:pPr marL="0" indent="0">
              <a:buNone/>
            </a:pPr>
            <a:r>
              <a:rPr lang="es-ES_tradnl" sz="1600" dirty="0" smtClean="0"/>
              <a:t> </a:t>
            </a:r>
            <a:endParaRPr lang="en-GB" sz="1600" dirty="0" smtClean="0"/>
          </a:p>
          <a:p>
            <a:endParaRPr lang="en-GB" sz="1400" dirty="0" smtClean="0"/>
          </a:p>
          <a:p>
            <a:endParaRPr lang="en-CA" sz="1400" dirty="0"/>
          </a:p>
        </p:txBody>
      </p:sp>
    </p:spTree>
    <p:extLst>
      <p:ext uri="{BB962C8B-B14F-4D97-AF65-F5344CB8AC3E}">
        <p14:creationId xmlns:p14="http://schemas.microsoft.com/office/powerpoint/2010/main" val="2858473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827584" y="1238271"/>
            <a:ext cx="7906456" cy="4613276"/>
          </a:xfrm>
        </p:spPr>
        <p:txBody>
          <a:bodyPr/>
          <a:lstStyle/>
          <a:p>
            <a:pPr marL="0" indent="0">
              <a:buNone/>
            </a:pPr>
            <a:endParaRPr lang="en-GB" sz="3600" dirty="0" smtClean="0"/>
          </a:p>
          <a:p>
            <a:pPr marL="0" indent="0">
              <a:buNone/>
            </a:pPr>
            <a:r>
              <a:rPr lang="en-GB" sz="3600" dirty="0" smtClean="0"/>
              <a:t>Chapter author</a:t>
            </a:r>
          </a:p>
          <a:p>
            <a:pPr marL="0" indent="0">
              <a:buNone/>
            </a:pPr>
            <a:r>
              <a:rPr lang="fr-CA" sz="2400" dirty="0" err="1"/>
              <a:t>Calain</a:t>
            </a:r>
            <a:r>
              <a:rPr lang="fr-CA" sz="2400" dirty="0"/>
              <a:t>, Philippe, Médecins Sans Frontières, Geneva, </a:t>
            </a:r>
            <a:r>
              <a:rPr lang="fr-CA" sz="2400" dirty="0" err="1"/>
              <a:t>Switzerland</a:t>
            </a:r>
            <a:endParaRPr lang="en-GB" sz="2400" dirty="0"/>
          </a:p>
        </p:txBody>
      </p:sp>
    </p:spTree>
    <p:extLst>
      <p:ext uri="{BB962C8B-B14F-4D97-AF65-F5344CB8AC3E}">
        <p14:creationId xmlns:p14="http://schemas.microsoft.com/office/powerpoint/2010/main" val="404542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6"/>
            <a:ext cx="9144000" cy="1238270"/>
          </a:xfrm>
        </p:spPr>
        <p:txBody>
          <a:bodyPr/>
          <a:lstStyle/>
          <a:p>
            <a:r>
              <a:rPr lang="en-US" b="1" dirty="0" smtClean="0"/>
              <a:t>Outline</a:t>
            </a:r>
            <a:endParaRPr lang="en-US" b="1" dirty="0"/>
          </a:p>
        </p:txBody>
      </p:sp>
      <p:sp>
        <p:nvSpPr>
          <p:cNvPr id="3" name="Content Placeholder 2"/>
          <p:cNvSpPr>
            <a:spLocks noGrp="1"/>
          </p:cNvSpPr>
          <p:nvPr>
            <p:ph idx="1"/>
          </p:nvPr>
        </p:nvSpPr>
        <p:spPr>
          <a:xfrm>
            <a:off x="442539" y="1196752"/>
            <a:ext cx="8449941" cy="4613276"/>
          </a:xfrm>
        </p:spPr>
        <p:txBody>
          <a:bodyPr/>
          <a:lstStyle/>
          <a:p>
            <a:pPr marL="514350" indent="-514350">
              <a:lnSpc>
                <a:spcPct val="150000"/>
              </a:lnSpc>
              <a:spcBef>
                <a:spcPts val="0"/>
              </a:spcBef>
              <a:buFont typeface="+mj-lt"/>
              <a:buAutoNum type="arabicPeriod"/>
            </a:pPr>
            <a:r>
              <a:rPr lang="en-US" sz="2800" dirty="0" smtClean="0"/>
              <a:t>Introduction – publication criteria</a:t>
            </a:r>
            <a:endParaRPr lang="en-US" sz="2400" dirty="0" smtClean="0"/>
          </a:p>
          <a:p>
            <a:pPr marL="514350" indent="-514350">
              <a:lnSpc>
                <a:spcPct val="150000"/>
              </a:lnSpc>
              <a:spcBef>
                <a:spcPts val="0"/>
              </a:spcBef>
              <a:buFont typeface="+mj-lt"/>
              <a:buAutoNum type="arabicPeriod"/>
            </a:pPr>
            <a:r>
              <a:rPr lang="en-US" sz="2800" dirty="0" smtClean="0"/>
              <a:t>Reading</a:t>
            </a:r>
          </a:p>
          <a:p>
            <a:pPr marL="514350" indent="-514350">
              <a:lnSpc>
                <a:spcPct val="150000"/>
              </a:lnSpc>
              <a:spcBef>
                <a:spcPts val="0"/>
              </a:spcBef>
              <a:buFont typeface="+mj-lt"/>
              <a:buAutoNum type="arabicPeriod"/>
            </a:pPr>
            <a:r>
              <a:rPr lang="en-US" sz="2800" dirty="0" smtClean="0"/>
              <a:t>Role play presentation and discussion</a:t>
            </a:r>
          </a:p>
          <a:p>
            <a:pPr marL="514350" indent="-514350">
              <a:lnSpc>
                <a:spcPct val="150000"/>
              </a:lnSpc>
              <a:spcBef>
                <a:spcPts val="0"/>
              </a:spcBef>
              <a:buFont typeface="+mj-lt"/>
              <a:buAutoNum type="arabicPeriod"/>
            </a:pPr>
            <a:r>
              <a:rPr lang="en-US" sz="2800" dirty="0" smtClean="0"/>
              <a:t>Summary </a:t>
            </a:r>
            <a:r>
              <a:rPr lang="en-US" sz="2800" smtClean="0"/>
              <a:t>and </a:t>
            </a:r>
            <a:r>
              <a:rPr lang="en-US" sz="2800" smtClean="0"/>
              <a:t>conclusion</a:t>
            </a:r>
            <a:endParaRPr lang="en-US" sz="2800" dirty="0" smtClean="0"/>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a:p>
            <a:pPr marL="514350" indent="-514350">
              <a:lnSpc>
                <a:spcPct val="150000"/>
              </a:lnSpc>
              <a:spcBef>
                <a:spcPts val="0"/>
              </a:spcBef>
              <a:buFont typeface="+mj-lt"/>
              <a:buAutoNum type="arabicPeriod"/>
            </a:pPr>
            <a:endParaRPr lang="en-US" sz="2800" dirty="0" smtClean="0"/>
          </a:p>
          <a:p>
            <a:pPr marL="514350" indent="-514350">
              <a:lnSpc>
                <a:spcPct val="150000"/>
              </a:lnSpc>
              <a:spcBef>
                <a:spcPts val="0"/>
              </a:spcBef>
              <a:buFont typeface="+mj-lt"/>
              <a:buAutoNum type="arabicPeriod"/>
            </a:pPr>
            <a:endParaRPr lang="en-US" sz="2800" dirty="0"/>
          </a:p>
        </p:txBody>
      </p:sp>
      <p:graphicFrame>
        <p:nvGraphicFramePr>
          <p:cNvPr id="10" name="Table 9"/>
          <p:cNvGraphicFramePr>
            <a:graphicFrameLocks noGrp="1"/>
          </p:cNvGraphicFramePr>
          <p:nvPr>
            <p:extLst>
              <p:ext uri="{D42A27DB-BD31-4B8C-83A1-F6EECF244321}">
                <p14:modId xmlns:p14="http://schemas.microsoft.com/office/powerpoint/2010/main" val="1042387744"/>
              </p:ext>
            </p:extLst>
          </p:nvPr>
        </p:nvGraphicFramePr>
        <p:xfrm>
          <a:off x="1547663" y="4725144"/>
          <a:ext cx="5544616" cy="1188262"/>
        </p:xfrm>
        <a:graphic>
          <a:graphicData uri="http://schemas.openxmlformats.org/drawingml/2006/table">
            <a:tbl>
              <a:tblPr firstRow="1" firstCol="1" bandRow="1" bandCol="1">
                <a:solidFill>
                  <a:srgbClr val="89B9FF"/>
                </a:solidFill>
                <a:tableStyleId>{616DA210-FB5B-4158-B5E0-FEB733F419BA}</a:tableStyleId>
              </a:tblPr>
              <a:tblGrid>
                <a:gridCol w="918126"/>
                <a:gridCol w="847502"/>
                <a:gridCol w="706251"/>
                <a:gridCol w="882269"/>
                <a:gridCol w="1095234"/>
                <a:gridCol w="1095234"/>
              </a:tblGrid>
              <a:tr h="458913">
                <a:tc>
                  <a:txBody>
                    <a:bodyPr/>
                    <a:lstStyle/>
                    <a:p>
                      <a:pPr>
                        <a:lnSpc>
                          <a:spcPct val="115000"/>
                        </a:lnSpc>
                        <a:spcAft>
                          <a:spcPts val="0"/>
                        </a:spcAft>
                      </a:pPr>
                      <a:r>
                        <a:rPr lang="en-US" sz="1000" dirty="0">
                          <a:effectLst/>
                        </a:rPr>
                        <a:t>Suggested time</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0-15</a:t>
                      </a:r>
                    </a:p>
                    <a:p>
                      <a:pPr>
                        <a:lnSpc>
                          <a:spcPct val="115000"/>
                        </a:lnSpc>
                        <a:spcAft>
                          <a:spcPts val="0"/>
                        </a:spcAft>
                      </a:pPr>
                      <a:r>
                        <a:rPr lang="en-GB" sz="1100" i="1" dirty="0" smtClean="0">
                          <a:effectLst/>
                          <a:latin typeface="Calibri"/>
                          <a:ea typeface="Calibri"/>
                          <a:cs typeface="Times New Roman"/>
                        </a:rPr>
                        <a:t>(15 min)</a:t>
                      </a:r>
                      <a:endParaRPr lang="en-GB" sz="1100" i="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16-35</a:t>
                      </a:r>
                      <a:br>
                        <a:rPr lang="en-GB" sz="1100" dirty="0" smtClean="0">
                          <a:effectLst/>
                          <a:latin typeface="Calibri"/>
                          <a:ea typeface="Calibri"/>
                          <a:cs typeface="Times New Roman"/>
                        </a:rPr>
                      </a:br>
                      <a:r>
                        <a:rPr lang="en-GB" sz="1100" i="1" dirty="0" smtClean="0">
                          <a:effectLst/>
                          <a:latin typeface="Calibri"/>
                          <a:ea typeface="Calibri"/>
                          <a:cs typeface="Times New Roman"/>
                        </a:rPr>
                        <a:t>(20 min)</a:t>
                      </a:r>
                      <a:endParaRPr lang="en-GB" sz="1100" i="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36-40</a:t>
                      </a:r>
                    </a:p>
                    <a:p>
                      <a:pPr>
                        <a:lnSpc>
                          <a:spcPct val="115000"/>
                        </a:lnSpc>
                        <a:spcAft>
                          <a:spcPts val="0"/>
                        </a:spcAft>
                      </a:pPr>
                      <a:r>
                        <a:rPr lang="en-GB" sz="1100" i="1" dirty="0" smtClean="0">
                          <a:effectLst/>
                          <a:latin typeface="Calibri"/>
                          <a:ea typeface="Calibri"/>
                          <a:cs typeface="Times New Roman"/>
                        </a:rPr>
                        <a:t>(5 min)</a:t>
                      </a:r>
                      <a:endParaRPr lang="en-GB" sz="1100" i="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41-60</a:t>
                      </a:r>
                    </a:p>
                    <a:p>
                      <a:pPr>
                        <a:lnSpc>
                          <a:spcPct val="115000"/>
                        </a:lnSpc>
                        <a:spcAft>
                          <a:spcPts val="0"/>
                        </a:spcAft>
                      </a:pPr>
                      <a:r>
                        <a:rPr lang="en-GB" sz="1100" i="1" dirty="0" smtClean="0">
                          <a:effectLst/>
                          <a:latin typeface="Calibri"/>
                          <a:ea typeface="Calibri"/>
                          <a:cs typeface="Times New Roman"/>
                        </a:rPr>
                        <a:t>(20 min)</a:t>
                      </a:r>
                      <a:endParaRPr lang="en-GB" sz="1100" i="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dirty="0" smtClean="0">
                          <a:effectLst/>
                          <a:latin typeface="Calibri"/>
                          <a:ea typeface="Calibri"/>
                          <a:cs typeface="Times New Roman"/>
                        </a:rPr>
                        <a:t>61-75</a:t>
                      </a:r>
                      <a:endParaRPr lang="en-GB" sz="1100" dirty="0" smtClean="0">
                        <a:effectLst/>
                        <a:latin typeface="Calibri"/>
                        <a:ea typeface="Calibri"/>
                        <a:cs typeface="Times New Roman"/>
                      </a:endParaRPr>
                    </a:p>
                    <a:p>
                      <a:pPr>
                        <a:lnSpc>
                          <a:spcPct val="115000"/>
                        </a:lnSpc>
                        <a:spcAft>
                          <a:spcPts val="0"/>
                        </a:spcAft>
                      </a:pPr>
                      <a:r>
                        <a:rPr lang="en-GB" sz="1100" i="1" dirty="0" smtClean="0">
                          <a:effectLst/>
                          <a:latin typeface="Calibri"/>
                          <a:ea typeface="Calibri"/>
                          <a:cs typeface="Times New Roman"/>
                        </a:rPr>
                        <a:t>(</a:t>
                      </a:r>
                      <a:r>
                        <a:rPr lang="en-GB" sz="1100" i="1" dirty="0" smtClean="0">
                          <a:effectLst/>
                          <a:latin typeface="Calibri"/>
                          <a:ea typeface="Calibri"/>
                          <a:cs typeface="Times New Roman"/>
                        </a:rPr>
                        <a:t>15 </a:t>
                      </a:r>
                      <a:r>
                        <a:rPr lang="en-GB" sz="1100" i="1" dirty="0" smtClean="0">
                          <a:effectLst/>
                          <a:latin typeface="Calibri"/>
                          <a:ea typeface="Calibri"/>
                          <a:cs typeface="Times New Roman"/>
                        </a:rPr>
                        <a:t>min)</a:t>
                      </a:r>
                    </a:p>
                    <a:p>
                      <a:pPr>
                        <a:lnSpc>
                          <a:spcPct val="115000"/>
                        </a:lnSpc>
                        <a:spcAft>
                          <a:spcPts val="0"/>
                        </a:spcAft>
                      </a:pPr>
                      <a:endParaRPr lang="en-GB" sz="1100" i="1" dirty="0">
                        <a:effectLst/>
                        <a:latin typeface="Calibri"/>
                        <a:ea typeface="Calibri"/>
                        <a:cs typeface="Times New Roman"/>
                      </a:endParaRPr>
                    </a:p>
                  </a:txBody>
                  <a:tcPr marL="68580" marR="68580" marT="0" marB="0"/>
                </a:tc>
              </a:tr>
              <a:tr h="621207">
                <a:tc>
                  <a:txBody>
                    <a:bodyPr/>
                    <a:lstStyle/>
                    <a:p>
                      <a:pPr>
                        <a:lnSpc>
                          <a:spcPct val="115000"/>
                        </a:lnSpc>
                        <a:spcAft>
                          <a:spcPts val="0"/>
                        </a:spcAft>
                      </a:pPr>
                      <a:r>
                        <a:rPr lang="en-US" sz="1000" dirty="0">
                          <a:effectLst/>
                        </a:rPr>
                        <a:t>Activity</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i="0" dirty="0" smtClean="0">
                          <a:effectLst/>
                          <a:latin typeface="Calibri"/>
                          <a:ea typeface="Calibri"/>
                          <a:cs typeface="Times New Roman"/>
                        </a:rPr>
                        <a:t>Introduction</a:t>
                      </a:r>
                      <a:endParaRPr lang="en-GB" sz="1100" i="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Reading</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Role</a:t>
                      </a:r>
                      <a:r>
                        <a:rPr lang="en-GB" sz="1100" baseline="0" dirty="0" smtClean="0">
                          <a:effectLst/>
                          <a:latin typeface="Calibri"/>
                          <a:ea typeface="Calibri"/>
                          <a:cs typeface="Times New Roman"/>
                        </a:rPr>
                        <a:t> play </a:t>
                      </a:r>
                      <a:r>
                        <a:rPr lang="en-GB" sz="1100" baseline="0" dirty="0" smtClean="0">
                          <a:effectLst/>
                          <a:latin typeface="Calibri"/>
                          <a:ea typeface="Calibri"/>
                          <a:cs typeface="Times New Roman"/>
                        </a:rPr>
                        <a:t> and presentation</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Group </a:t>
                      </a:r>
                      <a:r>
                        <a:rPr lang="en-GB" sz="1100" baseline="0" dirty="0" smtClean="0">
                          <a:effectLst/>
                          <a:latin typeface="Calibri"/>
                          <a:ea typeface="Calibri"/>
                          <a:cs typeface="Times New Roman"/>
                        </a:rPr>
                        <a:t>discussion</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Summary and </a:t>
                      </a:r>
                      <a:r>
                        <a:rPr lang="en-GB" sz="1100" dirty="0" smtClean="0">
                          <a:effectLst/>
                          <a:latin typeface="Calibri"/>
                          <a:ea typeface="Calibri"/>
                          <a:cs typeface="Times New Roman"/>
                        </a:rPr>
                        <a:t>conclusion</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48762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Background</a:t>
            </a:r>
            <a:endParaRPr lang="en-CA" b="1" dirty="0"/>
          </a:p>
        </p:txBody>
      </p:sp>
      <p:sp>
        <p:nvSpPr>
          <p:cNvPr id="3" name="Content Placeholder 2"/>
          <p:cNvSpPr>
            <a:spLocks noGrp="1"/>
          </p:cNvSpPr>
          <p:nvPr>
            <p:ph idx="1"/>
          </p:nvPr>
        </p:nvSpPr>
        <p:spPr/>
        <p:txBody>
          <a:bodyPr>
            <a:normAutofit lnSpcReduction="10000"/>
          </a:bodyPr>
          <a:lstStyle/>
          <a:p>
            <a:r>
              <a:rPr lang="en-CA" dirty="0" smtClean="0"/>
              <a:t>Moral obligation to share and publicize relevant findings of knowledge generated in a public health crisis</a:t>
            </a:r>
          </a:p>
          <a:p>
            <a:r>
              <a:rPr lang="en-CA" dirty="0" smtClean="0"/>
              <a:t>Data used in public health crises may be collected from routine clinical activities and surveillance</a:t>
            </a:r>
          </a:p>
          <a:p>
            <a:r>
              <a:rPr lang="en-CA" dirty="0" smtClean="0"/>
              <a:t>Due to urgency there may be lack ethical oversight or individual consent</a:t>
            </a:r>
          </a:p>
          <a:p>
            <a:r>
              <a:rPr lang="en-GB" dirty="0"/>
              <a:t>Necessity to publish data of public health importance may outweigh absence of prior consent or ethical review</a:t>
            </a:r>
          </a:p>
          <a:p>
            <a:pPr marL="0" indent="0">
              <a:buNone/>
            </a:pPr>
            <a:endParaRPr lang="en-CA" dirty="0"/>
          </a:p>
        </p:txBody>
      </p:sp>
    </p:spTree>
    <p:extLst>
      <p:ext uri="{BB962C8B-B14F-4D97-AF65-F5344CB8AC3E}">
        <p14:creationId xmlns:p14="http://schemas.microsoft.com/office/powerpoint/2010/main" val="153291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Declaration of Helsinki (2013)</a:t>
            </a:r>
            <a:endParaRPr lang="en-GB" dirty="0"/>
          </a:p>
        </p:txBody>
      </p:sp>
      <p:sp>
        <p:nvSpPr>
          <p:cNvPr id="3" name="Content Placeholder 2"/>
          <p:cNvSpPr>
            <a:spLocks noGrp="1"/>
          </p:cNvSpPr>
          <p:nvPr>
            <p:ph idx="1"/>
          </p:nvPr>
        </p:nvSpPr>
        <p:spPr/>
        <p:txBody>
          <a:bodyPr/>
          <a:lstStyle/>
          <a:p>
            <a:pPr marL="0" indent="0" algn="ctr">
              <a:buNone/>
            </a:pPr>
            <a:r>
              <a:rPr lang="en-CA" sz="2400" i="1" dirty="0" smtClean="0"/>
              <a:t>Researchers</a:t>
            </a:r>
            <a:r>
              <a:rPr lang="en-CA" sz="2400" i="1" dirty="0"/>
              <a:t>, authors, sponsors, editors and publishers all have </a:t>
            </a:r>
            <a:r>
              <a:rPr lang="en-CA" sz="2400" b="1" i="1" dirty="0"/>
              <a:t>ethical obligations </a:t>
            </a:r>
            <a:r>
              <a:rPr lang="en-CA" sz="2400" i="1" dirty="0"/>
              <a:t>with regard to the publication and dissemination of the results of research. Researchers have a </a:t>
            </a:r>
            <a:r>
              <a:rPr lang="en-CA" sz="2400" b="1" i="1" dirty="0"/>
              <a:t>duty to make publicly available the results </a:t>
            </a:r>
            <a:r>
              <a:rPr lang="en-CA" sz="2400" i="1" dirty="0"/>
              <a:t>of their research on human subjects and are </a:t>
            </a:r>
            <a:r>
              <a:rPr lang="en-CA" sz="2400" b="1" i="1" dirty="0"/>
              <a:t>accountable</a:t>
            </a:r>
            <a:r>
              <a:rPr lang="en-CA" sz="2400" i="1" dirty="0"/>
              <a:t> for the completeness and accuracy of their reports. All parties should </a:t>
            </a:r>
            <a:r>
              <a:rPr lang="en-CA" sz="2400" b="1" i="1" dirty="0"/>
              <a:t>adhere to accepted guidelines </a:t>
            </a:r>
            <a:r>
              <a:rPr lang="en-CA" sz="2400" i="1" dirty="0"/>
              <a:t>for ethical reporting. </a:t>
            </a:r>
            <a:r>
              <a:rPr lang="en-CA" sz="2400" b="1" i="1" dirty="0"/>
              <a:t>Negative and inconclusive as well as positive results must be published </a:t>
            </a:r>
            <a:r>
              <a:rPr lang="en-CA" sz="2400" i="1" dirty="0"/>
              <a:t>or otherwise made publicly available. Sources of </a:t>
            </a:r>
            <a:r>
              <a:rPr lang="en-CA" sz="2400" b="1" i="1" dirty="0"/>
              <a:t>funding</a:t>
            </a:r>
            <a:r>
              <a:rPr lang="en-CA" sz="2400" i="1" dirty="0"/>
              <a:t>, institutional </a:t>
            </a:r>
            <a:r>
              <a:rPr lang="en-CA" sz="2400" b="1" i="1" dirty="0"/>
              <a:t>affiliations</a:t>
            </a:r>
            <a:r>
              <a:rPr lang="en-CA" sz="2400" i="1" dirty="0"/>
              <a:t> </a:t>
            </a:r>
            <a:r>
              <a:rPr lang="en-CA" sz="2400" b="1" i="1" dirty="0"/>
              <a:t>and conflicts of interest</a:t>
            </a:r>
            <a:r>
              <a:rPr lang="en-CA" sz="2400" i="1" dirty="0"/>
              <a:t> must be declared in the publication. Reports of research not in accordance with the principles of this Declaration should not be accepted for publication.’</a:t>
            </a:r>
            <a:endParaRPr lang="en-GB" sz="2400" dirty="0"/>
          </a:p>
          <a:p>
            <a:endParaRPr lang="en-GB" sz="2000" dirty="0"/>
          </a:p>
        </p:txBody>
      </p:sp>
    </p:spTree>
    <p:extLst>
      <p:ext uri="{BB962C8B-B14F-4D97-AF65-F5344CB8AC3E}">
        <p14:creationId xmlns:p14="http://schemas.microsoft.com/office/powerpoint/2010/main" val="1590587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clearance</a:t>
            </a:r>
            <a:endParaRPr lang="en-CA" b="1" dirty="0"/>
          </a:p>
        </p:txBody>
      </p:sp>
      <p:sp>
        <p:nvSpPr>
          <p:cNvPr id="3" name="Content Placeholder 2"/>
          <p:cNvSpPr>
            <a:spLocks noGrp="1"/>
          </p:cNvSpPr>
          <p:nvPr>
            <p:ph idx="1"/>
          </p:nvPr>
        </p:nvSpPr>
        <p:spPr/>
        <p:txBody>
          <a:bodyPr>
            <a:normAutofit fontScale="70000" lnSpcReduction="20000"/>
          </a:bodyPr>
          <a:lstStyle/>
          <a:p>
            <a:pPr marL="0" indent="0">
              <a:spcBef>
                <a:spcPts val="1200"/>
              </a:spcBef>
              <a:buNone/>
            </a:pPr>
            <a:r>
              <a:rPr lang="en-GB" sz="4100" dirty="0"/>
              <a:t>Criteria for publication clearance of routinely-collected data</a:t>
            </a:r>
            <a:r>
              <a:rPr lang="en-GB" sz="4100" dirty="0" smtClean="0"/>
              <a:t>:</a:t>
            </a:r>
            <a:endParaRPr lang="en-GB" sz="3200" dirty="0"/>
          </a:p>
          <a:p>
            <a:pPr marL="514350" indent="-514350">
              <a:spcBef>
                <a:spcPts val="1200"/>
              </a:spcBef>
              <a:buFont typeface="+mj-lt"/>
              <a:buAutoNum type="alphaLcParenR"/>
            </a:pPr>
            <a:r>
              <a:rPr lang="en-GB" sz="2800" dirty="0"/>
              <a:t>Type of activity</a:t>
            </a:r>
          </a:p>
          <a:p>
            <a:pPr marL="514350" indent="-514350">
              <a:spcBef>
                <a:spcPts val="1200"/>
              </a:spcBef>
              <a:buFont typeface="+mj-lt"/>
              <a:buAutoNum type="alphaLcParenR"/>
            </a:pPr>
            <a:r>
              <a:rPr lang="en-GB" sz="2800" dirty="0"/>
              <a:t>Relevance of data</a:t>
            </a:r>
          </a:p>
          <a:p>
            <a:pPr marL="514350" indent="-514350">
              <a:spcBef>
                <a:spcPts val="1200"/>
              </a:spcBef>
              <a:buFont typeface="+mj-lt"/>
              <a:buAutoNum type="alphaLcParenR"/>
            </a:pPr>
            <a:r>
              <a:rPr lang="en-GB" sz="2800" dirty="0"/>
              <a:t>Scientific validity</a:t>
            </a:r>
          </a:p>
          <a:p>
            <a:pPr marL="514350" indent="-514350">
              <a:spcBef>
                <a:spcPts val="1200"/>
              </a:spcBef>
              <a:buFont typeface="+mj-lt"/>
              <a:buAutoNum type="alphaLcParenR"/>
            </a:pPr>
            <a:r>
              <a:rPr lang="en-GB" sz="2800" dirty="0"/>
              <a:t>Confidentiality</a:t>
            </a:r>
          </a:p>
          <a:p>
            <a:pPr marL="514350" indent="-514350">
              <a:spcBef>
                <a:spcPts val="1200"/>
              </a:spcBef>
              <a:buFont typeface="+mj-lt"/>
              <a:buAutoNum type="alphaLcParenR"/>
            </a:pPr>
            <a:r>
              <a:rPr lang="en-GB" sz="2800" dirty="0"/>
              <a:t>Risk minimisation</a:t>
            </a:r>
          </a:p>
          <a:p>
            <a:pPr marL="514350" indent="-514350">
              <a:spcBef>
                <a:spcPts val="1200"/>
              </a:spcBef>
              <a:buFont typeface="+mj-lt"/>
              <a:buAutoNum type="alphaLcParenR"/>
            </a:pPr>
            <a:r>
              <a:rPr lang="en-GB" sz="2800" dirty="0"/>
              <a:t>Permission and partnerships</a:t>
            </a:r>
          </a:p>
          <a:p>
            <a:pPr marL="514350" indent="-514350">
              <a:spcBef>
                <a:spcPts val="1200"/>
              </a:spcBef>
              <a:buFont typeface="+mj-lt"/>
              <a:buAutoNum type="alphaLcParenR"/>
            </a:pPr>
            <a:r>
              <a:rPr lang="en-GB" sz="2800" dirty="0"/>
              <a:t>Availability and accessibility</a:t>
            </a:r>
          </a:p>
          <a:p>
            <a:pPr marL="514350" indent="-514350">
              <a:spcBef>
                <a:spcPts val="1200"/>
              </a:spcBef>
              <a:buFont typeface="+mj-lt"/>
              <a:buAutoNum type="alphaLcParenR"/>
            </a:pPr>
            <a:r>
              <a:rPr lang="en-GB" sz="2800" dirty="0"/>
              <a:t>Ethics </a:t>
            </a:r>
            <a:r>
              <a:rPr lang="en-GB" sz="2800" dirty="0" smtClean="0"/>
              <a:t>approval</a:t>
            </a:r>
          </a:p>
          <a:p>
            <a:pPr marL="0" indent="0">
              <a:buNone/>
            </a:pPr>
            <a:r>
              <a:rPr lang="en-CA" dirty="0" smtClean="0"/>
              <a:t>				</a:t>
            </a:r>
            <a:r>
              <a:rPr lang="en-CA" smtClean="0"/>
              <a:t>	</a:t>
            </a:r>
            <a:endParaRPr lang="en-CA" dirty="0"/>
          </a:p>
        </p:txBody>
      </p:sp>
    </p:spTree>
    <p:extLst>
      <p:ext uri="{BB962C8B-B14F-4D97-AF65-F5344CB8AC3E}">
        <p14:creationId xmlns:p14="http://schemas.microsoft.com/office/powerpoint/2010/main" val="2167699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GB" sz="4000" dirty="0" smtClean="0"/>
              <a:t>a) Type </a:t>
            </a:r>
            <a:r>
              <a:rPr lang="en-GB" sz="4000" dirty="0"/>
              <a:t>of activity</a:t>
            </a:r>
          </a:p>
        </p:txBody>
      </p:sp>
      <p:sp>
        <p:nvSpPr>
          <p:cNvPr id="3" name="Content Placeholder 2"/>
          <p:cNvSpPr>
            <a:spLocks noGrp="1"/>
          </p:cNvSpPr>
          <p:nvPr>
            <p:ph idx="1"/>
          </p:nvPr>
        </p:nvSpPr>
        <p:spPr/>
        <p:txBody>
          <a:bodyPr/>
          <a:lstStyle/>
          <a:p>
            <a:r>
              <a:rPr lang="en-US" sz="2400" dirty="0" smtClean="0"/>
              <a:t>Activities such as operational research may result in </a:t>
            </a:r>
            <a:r>
              <a:rPr lang="en-US" sz="2400" dirty="0"/>
              <a:t>departures from standard ethics review processes </a:t>
            </a:r>
            <a:endParaRPr lang="en-US" sz="2400" dirty="0" smtClean="0"/>
          </a:p>
          <a:p>
            <a:r>
              <a:rPr lang="en-US" sz="2400" dirty="0" smtClean="0"/>
              <a:t>Possible definitions of operational </a:t>
            </a:r>
            <a:r>
              <a:rPr lang="en-US" sz="2400" dirty="0"/>
              <a:t>research: </a:t>
            </a:r>
          </a:p>
          <a:p>
            <a:pPr lvl="1"/>
            <a:r>
              <a:rPr lang="en-US" sz="1800" dirty="0"/>
              <a:t>research carried out in the course of humanitarian operations (</a:t>
            </a:r>
            <a:r>
              <a:rPr lang="en-US" sz="1800" dirty="0" err="1"/>
              <a:t>Balasegaram</a:t>
            </a:r>
            <a:r>
              <a:rPr lang="en-US" sz="1800" dirty="0"/>
              <a:t> et al 2006) </a:t>
            </a:r>
          </a:p>
          <a:p>
            <a:pPr lvl="1"/>
            <a:r>
              <a:rPr lang="en-US" sz="1800" dirty="0"/>
              <a:t>one among various domains of research to improve health systems (</a:t>
            </a:r>
            <a:r>
              <a:rPr lang="en-US" sz="1800" dirty="0" err="1"/>
              <a:t>Remme</a:t>
            </a:r>
            <a:r>
              <a:rPr lang="en-US" sz="1800" dirty="0"/>
              <a:t> et al</a:t>
            </a:r>
            <a:r>
              <a:rPr lang="en-US" sz="1800" i="1" dirty="0"/>
              <a:t>.,</a:t>
            </a:r>
            <a:r>
              <a:rPr lang="en-US" sz="1800" dirty="0"/>
              <a:t> 2010</a:t>
            </a:r>
            <a:r>
              <a:rPr lang="en-US" sz="1800" dirty="0" smtClean="0"/>
              <a:t>)</a:t>
            </a:r>
            <a:endParaRPr lang="en-US" sz="1800" dirty="0"/>
          </a:p>
          <a:p>
            <a:r>
              <a:rPr lang="en-US" sz="2400" dirty="0" smtClean="0"/>
              <a:t>Must ensure researchers </a:t>
            </a:r>
            <a:r>
              <a:rPr lang="en-US" sz="2400" dirty="0"/>
              <a:t>seeking </a:t>
            </a:r>
            <a:r>
              <a:rPr lang="en-US" sz="2400" i="1" dirty="0"/>
              <a:t>post hoc</a:t>
            </a:r>
            <a:r>
              <a:rPr lang="en-US" sz="2400" dirty="0"/>
              <a:t> approval are not using terms in a justificatory manner, rather than to describe specific </a:t>
            </a:r>
            <a:r>
              <a:rPr lang="en-US" sz="2400" dirty="0" smtClean="0"/>
              <a:t>circumstances</a:t>
            </a:r>
            <a:endParaRPr lang="en-GB" sz="2400" dirty="0"/>
          </a:p>
          <a:p>
            <a:pPr marL="977701" lvl="1" indent="-514350">
              <a:buFont typeface="+mj-lt"/>
              <a:buAutoNum type="arabicPeriod"/>
            </a:pPr>
            <a:endParaRPr lang="en-GB" sz="1400" dirty="0"/>
          </a:p>
        </p:txBody>
      </p:sp>
    </p:spTree>
    <p:extLst>
      <p:ext uri="{BB962C8B-B14F-4D97-AF65-F5344CB8AC3E}">
        <p14:creationId xmlns:p14="http://schemas.microsoft.com/office/powerpoint/2010/main" val="4005495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
            </a:r>
            <a:r>
              <a:rPr lang="en-GB" dirty="0" smtClean="0"/>
              <a:t>) Relevance of data</a:t>
            </a:r>
            <a:endParaRPr lang="en-GB" dirty="0"/>
          </a:p>
        </p:txBody>
      </p:sp>
      <p:sp>
        <p:nvSpPr>
          <p:cNvPr id="3" name="Content Placeholder 2"/>
          <p:cNvSpPr>
            <a:spLocks noGrp="1"/>
          </p:cNvSpPr>
          <p:nvPr>
            <p:ph idx="1"/>
          </p:nvPr>
        </p:nvSpPr>
        <p:spPr/>
        <p:txBody>
          <a:bodyPr/>
          <a:lstStyle/>
          <a:p>
            <a:r>
              <a:rPr lang="en-US" dirty="0" smtClean="0"/>
              <a:t>Data from </a:t>
            </a:r>
            <a:r>
              <a:rPr lang="en-US" dirty="0"/>
              <a:t>routine activities such as public health surveillance or clinical monitoring </a:t>
            </a:r>
            <a:r>
              <a:rPr lang="en-US" dirty="0" smtClean="0"/>
              <a:t>often easiest </a:t>
            </a:r>
            <a:r>
              <a:rPr lang="en-US" dirty="0"/>
              <a:t>and first </a:t>
            </a:r>
            <a:r>
              <a:rPr lang="en-US" dirty="0" smtClean="0"/>
              <a:t>collected </a:t>
            </a:r>
            <a:r>
              <a:rPr lang="en-US" dirty="0"/>
              <a:t>in </a:t>
            </a:r>
            <a:r>
              <a:rPr lang="en-US" dirty="0" smtClean="0"/>
              <a:t>a </a:t>
            </a:r>
            <a:r>
              <a:rPr lang="en-US" dirty="0"/>
              <a:t>public health </a:t>
            </a:r>
            <a:r>
              <a:rPr lang="en-US" dirty="0" smtClean="0"/>
              <a:t>emergency </a:t>
            </a:r>
          </a:p>
          <a:p>
            <a:r>
              <a:rPr lang="en-US" dirty="0"/>
              <a:t>D</a:t>
            </a:r>
            <a:r>
              <a:rPr lang="en-US" dirty="0" smtClean="0"/>
              <a:t>ecision </a:t>
            </a:r>
            <a:r>
              <a:rPr lang="en-US" dirty="0"/>
              <a:t>to disseminate </a:t>
            </a:r>
            <a:r>
              <a:rPr lang="en-US" dirty="0" smtClean="0"/>
              <a:t>data must consider </a:t>
            </a:r>
            <a:r>
              <a:rPr lang="en-US" dirty="0"/>
              <a:t>potential </a:t>
            </a:r>
            <a:r>
              <a:rPr lang="en-US" dirty="0" smtClean="0"/>
              <a:t>benefits</a:t>
            </a:r>
          </a:p>
          <a:p>
            <a:r>
              <a:rPr lang="en-US" dirty="0" smtClean="0"/>
              <a:t>Important in settings where work will continue, or where data may be used to promote change, e.g. modifying treatment protocols </a:t>
            </a:r>
          </a:p>
        </p:txBody>
      </p:sp>
    </p:spTree>
    <p:extLst>
      <p:ext uri="{BB962C8B-B14F-4D97-AF65-F5344CB8AC3E}">
        <p14:creationId xmlns:p14="http://schemas.microsoft.com/office/powerpoint/2010/main" val="3376127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Scientific validity</a:t>
            </a:r>
            <a:endParaRPr lang="en-GB" dirty="0"/>
          </a:p>
        </p:txBody>
      </p:sp>
      <p:sp>
        <p:nvSpPr>
          <p:cNvPr id="3" name="Content Placeholder 2"/>
          <p:cNvSpPr>
            <a:spLocks noGrp="1"/>
          </p:cNvSpPr>
          <p:nvPr>
            <p:ph idx="1"/>
          </p:nvPr>
        </p:nvSpPr>
        <p:spPr/>
        <p:txBody>
          <a:bodyPr/>
          <a:lstStyle/>
          <a:p>
            <a:r>
              <a:rPr lang="en-US" dirty="0" smtClean="0"/>
              <a:t>Data </a:t>
            </a:r>
            <a:r>
              <a:rPr lang="en-US" dirty="0"/>
              <a:t>collected during public health surveillance </a:t>
            </a:r>
            <a:r>
              <a:rPr lang="en-US" dirty="0" smtClean="0"/>
              <a:t>may not </a:t>
            </a:r>
            <a:r>
              <a:rPr lang="en-US" dirty="0"/>
              <a:t>be as rigorous as data collected through formal research projects </a:t>
            </a:r>
            <a:endParaRPr lang="en-US" dirty="0" smtClean="0"/>
          </a:p>
          <a:p>
            <a:r>
              <a:rPr lang="en-US" dirty="0" smtClean="0"/>
              <a:t>Where scientific validity of data </a:t>
            </a:r>
            <a:r>
              <a:rPr lang="en-US" dirty="0"/>
              <a:t>collection activities might be open to </a:t>
            </a:r>
            <a:r>
              <a:rPr lang="en-US" dirty="0" smtClean="0"/>
              <a:t>debate these limitations </a:t>
            </a:r>
            <a:r>
              <a:rPr lang="en-US" dirty="0"/>
              <a:t>must be explicitly acknowledged </a:t>
            </a:r>
            <a:endParaRPr lang="en-US" dirty="0" smtClean="0"/>
          </a:p>
        </p:txBody>
      </p:sp>
    </p:spTree>
    <p:extLst>
      <p:ext uri="{BB962C8B-B14F-4D97-AF65-F5344CB8AC3E}">
        <p14:creationId xmlns:p14="http://schemas.microsoft.com/office/powerpoint/2010/main" val="404033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 Confidentiality</a:t>
            </a:r>
            <a:endParaRPr lang="en-GB" dirty="0"/>
          </a:p>
        </p:txBody>
      </p:sp>
      <p:sp>
        <p:nvSpPr>
          <p:cNvPr id="3" name="Content Placeholder 2"/>
          <p:cNvSpPr>
            <a:spLocks noGrp="1"/>
          </p:cNvSpPr>
          <p:nvPr>
            <p:ph idx="1"/>
          </p:nvPr>
        </p:nvSpPr>
        <p:spPr/>
        <p:txBody>
          <a:bodyPr/>
          <a:lstStyle/>
          <a:p>
            <a:r>
              <a:rPr lang="en-GB" dirty="0" smtClean="0"/>
              <a:t>Confidentiality ensures identifiable </a:t>
            </a:r>
            <a:r>
              <a:rPr lang="en-GB" dirty="0"/>
              <a:t>information is kept out of reach of </a:t>
            </a:r>
            <a:r>
              <a:rPr lang="en-GB" dirty="0" smtClean="0"/>
              <a:t>others</a:t>
            </a:r>
          </a:p>
          <a:p>
            <a:r>
              <a:rPr lang="en-GB" dirty="0" smtClean="0"/>
              <a:t>All </a:t>
            </a:r>
            <a:r>
              <a:rPr lang="en-GB" dirty="0"/>
              <a:t>identifiable </a:t>
            </a:r>
            <a:r>
              <a:rPr lang="en-GB" dirty="0" smtClean="0"/>
              <a:t>information collected </a:t>
            </a:r>
            <a:r>
              <a:rPr lang="en-GB" dirty="0"/>
              <a:t>about individuals is subject to the duty of confidentiality and, as such, should be left </a:t>
            </a:r>
            <a:r>
              <a:rPr lang="en-GB" dirty="0" smtClean="0"/>
              <a:t>out</a:t>
            </a:r>
            <a:endParaRPr lang="en-GB" dirty="0"/>
          </a:p>
          <a:p>
            <a:endParaRPr lang="en-GB" dirty="0"/>
          </a:p>
        </p:txBody>
      </p:sp>
    </p:spTree>
    <p:extLst>
      <p:ext uri="{BB962C8B-B14F-4D97-AF65-F5344CB8AC3E}">
        <p14:creationId xmlns:p14="http://schemas.microsoft.com/office/powerpoint/2010/main" val="2517013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9853</TotalTime>
  <Words>1245</Words>
  <Application>Microsoft Office PowerPoint</Application>
  <PresentationFormat>On-screen Show (4:3)</PresentationFormat>
  <Paragraphs>145</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1_EPRtemplate 06</vt:lpstr>
      <vt:lpstr>PowerPoint Presentation</vt:lpstr>
      <vt:lpstr>Outline</vt:lpstr>
      <vt:lpstr>Background</vt:lpstr>
      <vt:lpstr>Declaration of Helsinki (2013)</vt:lpstr>
      <vt:lpstr>Publication clearance</vt:lpstr>
      <vt:lpstr>a) Type of activity</vt:lpstr>
      <vt:lpstr>b) Relevance of data</vt:lpstr>
      <vt:lpstr>c) Scientific validity</vt:lpstr>
      <vt:lpstr>d) Confidentiality</vt:lpstr>
      <vt:lpstr>e) Risk minimisation</vt:lpstr>
      <vt:lpstr>f) Permissions and partnerships</vt:lpstr>
      <vt:lpstr>g) Availability and accessibility</vt:lpstr>
      <vt:lpstr>h) Ethics approval</vt:lpstr>
      <vt:lpstr>Reading</vt:lpstr>
      <vt:lpstr>Role play presentation</vt:lpstr>
      <vt:lpstr>Group discussion</vt:lpstr>
      <vt:lpstr>Summary</vt:lpstr>
      <vt:lpstr>Sources</vt:lpstr>
      <vt:lpstr>Acknowledgements</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370</cp:revision>
  <cp:lastPrinted>2014-02-26T10:00:50Z</cp:lastPrinted>
  <dcterms:created xsi:type="dcterms:W3CDTF">2013-03-12T13:25:54Z</dcterms:created>
  <dcterms:modified xsi:type="dcterms:W3CDTF">2015-11-19T16:27:20Z</dcterms:modified>
</cp:coreProperties>
</file>