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8" r:id="rId1"/>
  </p:sldMasterIdLst>
  <p:notesMasterIdLst>
    <p:notesMasterId r:id="rId18"/>
  </p:notesMasterIdLst>
  <p:handoutMasterIdLst>
    <p:handoutMasterId r:id="rId19"/>
  </p:handoutMasterIdLst>
  <p:sldIdLst>
    <p:sldId id="304" r:id="rId2"/>
    <p:sldId id="541" r:id="rId3"/>
    <p:sldId id="542" r:id="rId4"/>
    <p:sldId id="545" r:id="rId5"/>
    <p:sldId id="546" r:id="rId6"/>
    <p:sldId id="547" r:id="rId7"/>
    <p:sldId id="548" r:id="rId8"/>
    <p:sldId id="549" r:id="rId9"/>
    <p:sldId id="550" r:id="rId10"/>
    <p:sldId id="551" r:id="rId11"/>
    <p:sldId id="552" r:id="rId12"/>
    <p:sldId id="555" r:id="rId13"/>
    <p:sldId id="556" r:id="rId14"/>
    <p:sldId id="557" r:id="rId15"/>
    <p:sldId id="558" r:id="rId16"/>
    <p:sldId id="559" r:id="rId17"/>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OLZER, Felicitas" initials="holzerf" lastIdx="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E7FB8"/>
    <a:srgbClr val="000066"/>
    <a:srgbClr val="336699"/>
    <a:srgbClr val="3366CC"/>
    <a:srgbClr val="7EB6D6"/>
    <a:srgbClr val="CC3300"/>
    <a:srgbClr val="9BBB58"/>
    <a:srgbClr val="0099CC"/>
    <a:srgbClr val="0099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71318" autoAdjust="0"/>
  </p:normalViewPr>
  <p:slideViewPr>
    <p:cSldViewPr>
      <p:cViewPr>
        <p:scale>
          <a:sx n="66" d="100"/>
          <a:sy n="66" d="100"/>
        </p:scale>
        <p:origin x="-2244" y="-1152"/>
      </p:cViewPr>
      <p:guideLst>
        <p:guide orient="horz" pos="2160"/>
        <p:guide pos="2880"/>
      </p:guideLst>
    </p:cSldViewPr>
  </p:slideViewPr>
  <p:notesTextViewPr>
    <p:cViewPr>
      <p:scale>
        <a:sx n="200" d="100"/>
        <a:sy n="2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135" cy="493634"/>
          </a:xfrm>
          <a:prstGeom prst="rect">
            <a:avLst/>
          </a:prstGeom>
        </p:spPr>
        <p:txBody>
          <a:bodyPr vert="horz" lIns="91038" tIns="45519" rIns="91038" bIns="45519" rtlCol="0"/>
          <a:lstStyle>
            <a:lvl1pPr algn="l">
              <a:defRPr sz="1200"/>
            </a:lvl1pPr>
          </a:lstStyle>
          <a:p>
            <a:endParaRPr lang="en-US"/>
          </a:p>
        </p:txBody>
      </p:sp>
      <p:sp>
        <p:nvSpPr>
          <p:cNvPr id="3" name="Date Placeholder 2"/>
          <p:cNvSpPr>
            <a:spLocks noGrp="1"/>
          </p:cNvSpPr>
          <p:nvPr>
            <p:ph type="dt" sz="quarter" idx="1"/>
          </p:nvPr>
        </p:nvSpPr>
        <p:spPr>
          <a:xfrm>
            <a:off x="3849955" y="0"/>
            <a:ext cx="2946135" cy="493634"/>
          </a:xfrm>
          <a:prstGeom prst="rect">
            <a:avLst/>
          </a:prstGeom>
        </p:spPr>
        <p:txBody>
          <a:bodyPr vert="horz" lIns="91038" tIns="45519" rIns="91038" bIns="45519" rtlCol="0"/>
          <a:lstStyle>
            <a:lvl1pPr algn="r">
              <a:defRPr sz="1200"/>
            </a:lvl1pPr>
          </a:lstStyle>
          <a:p>
            <a:fld id="{F4D71A34-FCFB-4A7B-8EAC-06FB61AEA76A}" type="datetimeFigureOut">
              <a:rPr lang="en-US" smtClean="0"/>
              <a:pPr/>
              <a:t>11/18/2015</a:t>
            </a:fld>
            <a:endParaRPr lang="en-US"/>
          </a:p>
        </p:txBody>
      </p:sp>
      <p:sp>
        <p:nvSpPr>
          <p:cNvPr id="4" name="Footer Placeholder 3"/>
          <p:cNvSpPr>
            <a:spLocks noGrp="1"/>
          </p:cNvSpPr>
          <p:nvPr>
            <p:ph type="ftr" sz="quarter" idx="2"/>
          </p:nvPr>
        </p:nvSpPr>
        <p:spPr>
          <a:xfrm>
            <a:off x="0" y="9379040"/>
            <a:ext cx="2946135" cy="493633"/>
          </a:xfrm>
          <a:prstGeom prst="rect">
            <a:avLst/>
          </a:prstGeom>
        </p:spPr>
        <p:txBody>
          <a:bodyPr vert="horz" lIns="91038" tIns="45519" rIns="91038" bIns="45519" rtlCol="0" anchor="b"/>
          <a:lstStyle>
            <a:lvl1pPr algn="l">
              <a:defRPr sz="1200"/>
            </a:lvl1pPr>
          </a:lstStyle>
          <a:p>
            <a:r>
              <a:rPr lang="en-US" smtClean="0"/>
              <a:t>L.O. XX Title</a:t>
            </a:r>
            <a:endParaRPr lang="en-US"/>
          </a:p>
        </p:txBody>
      </p:sp>
      <p:sp>
        <p:nvSpPr>
          <p:cNvPr id="5" name="Slide Number Placeholder 4"/>
          <p:cNvSpPr>
            <a:spLocks noGrp="1"/>
          </p:cNvSpPr>
          <p:nvPr>
            <p:ph type="sldNum" sz="quarter" idx="3"/>
          </p:nvPr>
        </p:nvSpPr>
        <p:spPr>
          <a:xfrm>
            <a:off x="3849955" y="9379040"/>
            <a:ext cx="2946135" cy="493633"/>
          </a:xfrm>
          <a:prstGeom prst="rect">
            <a:avLst/>
          </a:prstGeom>
        </p:spPr>
        <p:txBody>
          <a:bodyPr vert="horz" lIns="91038" tIns="45519" rIns="91038" bIns="45519" rtlCol="0" anchor="b"/>
          <a:lstStyle>
            <a:lvl1pPr algn="r">
              <a:defRPr sz="1200"/>
            </a:lvl1pPr>
          </a:lstStyle>
          <a:p>
            <a:fld id="{A99E9726-EE2F-42A7-90A6-2DC9B0DDF0C2}" type="slidenum">
              <a:rPr lang="en-US" smtClean="0"/>
              <a:pPr/>
              <a:t>‹#›</a:t>
            </a:fld>
            <a:endParaRPr lang="en-US"/>
          </a:p>
        </p:txBody>
      </p:sp>
    </p:spTree>
    <p:extLst>
      <p:ext uri="{BB962C8B-B14F-4D97-AF65-F5344CB8AC3E}">
        <p14:creationId xmlns:p14="http://schemas.microsoft.com/office/powerpoint/2010/main" val="195509671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3713"/>
          </a:xfrm>
          <a:prstGeom prst="rect">
            <a:avLst/>
          </a:prstGeom>
        </p:spPr>
        <p:txBody>
          <a:bodyPr vert="horz" lIns="91038" tIns="45519" rIns="91038" bIns="45519" rtlCol="0"/>
          <a:lstStyle>
            <a:lvl1pPr algn="l">
              <a:defRPr sz="1200"/>
            </a:lvl1pPr>
          </a:lstStyle>
          <a:p>
            <a:endParaRPr lang="en-US"/>
          </a:p>
        </p:txBody>
      </p:sp>
      <p:sp>
        <p:nvSpPr>
          <p:cNvPr id="3" name="Date Placeholder 2"/>
          <p:cNvSpPr>
            <a:spLocks noGrp="1"/>
          </p:cNvSpPr>
          <p:nvPr>
            <p:ph type="dt" idx="1"/>
          </p:nvPr>
        </p:nvSpPr>
        <p:spPr>
          <a:xfrm>
            <a:off x="3850443" y="0"/>
            <a:ext cx="2945659" cy="493713"/>
          </a:xfrm>
          <a:prstGeom prst="rect">
            <a:avLst/>
          </a:prstGeom>
        </p:spPr>
        <p:txBody>
          <a:bodyPr vert="horz" lIns="91038" tIns="45519" rIns="91038" bIns="45519" rtlCol="0"/>
          <a:lstStyle>
            <a:lvl1pPr algn="r">
              <a:defRPr sz="1200"/>
            </a:lvl1pPr>
          </a:lstStyle>
          <a:p>
            <a:fld id="{E9A5F9D1-035E-4F26-B54D-5359455527C9}" type="datetimeFigureOut">
              <a:rPr lang="en-US" smtClean="0"/>
              <a:pPr/>
              <a:t>11/18/2015</a:t>
            </a:fld>
            <a:endParaRPr lang="en-US"/>
          </a:p>
        </p:txBody>
      </p:sp>
      <p:sp>
        <p:nvSpPr>
          <p:cNvPr id="4" name="Slide Image Placeholder 3"/>
          <p:cNvSpPr>
            <a:spLocks noGrp="1" noRot="1" noChangeAspect="1"/>
          </p:cNvSpPr>
          <p:nvPr>
            <p:ph type="sldImg" idx="2"/>
          </p:nvPr>
        </p:nvSpPr>
        <p:spPr>
          <a:xfrm>
            <a:off x="931863" y="741363"/>
            <a:ext cx="4935537" cy="3702050"/>
          </a:xfrm>
          <a:prstGeom prst="rect">
            <a:avLst/>
          </a:prstGeom>
          <a:noFill/>
          <a:ln w="12700">
            <a:solidFill>
              <a:prstClr val="black"/>
            </a:solidFill>
          </a:ln>
        </p:spPr>
        <p:txBody>
          <a:bodyPr vert="horz" lIns="91038" tIns="45519" rIns="91038" bIns="45519" rtlCol="0" anchor="ctr"/>
          <a:lstStyle/>
          <a:p>
            <a:endParaRPr lang="en-US"/>
          </a:p>
        </p:txBody>
      </p:sp>
      <p:sp>
        <p:nvSpPr>
          <p:cNvPr id="5" name="Notes Placeholder 4"/>
          <p:cNvSpPr>
            <a:spLocks noGrp="1"/>
          </p:cNvSpPr>
          <p:nvPr>
            <p:ph type="body" sz="quarter" idx="3"/>
          </p:nvPr>
        </p:nvSpPr>
        <p:spPr>
          <a:xfrm>
            <a:off x="679768" y="4690269"/>
            <a:ext cx="5438140" cy="4443412"/>
          </a:xfrm>
          <a:prstGeom prst="rect">
            <a:avLst/>
          </a:prstGeom>
        </p:spPr>
        <p:txBody>
          <a:bodyPr vert="horz" lIns="91038" tIns="45519" rIns="91038" bIns="4551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378824"/>
            <a:ext cx="2945659" cy="493713"/>
          </a:xfrm>
          <a:prstGeom prst="rect">
            <a:avLst/>
          </a:prstGeom>
        </p:spPr>
        <p:txBody>
          <a:bodyPr vert="horz" lIns="91038" tIns="45519" rIns="91038" bIns="45519" rtlCol="0" anchor="b"/>
          <a:lstStyle>
            <a:lvl1pPr algn="l">
              <a:defRPr sz="1200"/>
            </a:lvl1pPr>
          </a:lstStyle>
          <a:p>
            <a:r>
              <a:rPr lang="en-US" smtClean="0"/>
              <a:t>L.O. XX Title</a:t>
            </a:r>
            <a:endParaRPr lang="en-US"/>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038" tIns="45519" rIns="91038" bIns="45519" rtlCol="0" anchor="b"/>
          <a:lstStyle>
            <a:lvl1pPr algn="r">
              <a:defRPr sz="1200"/>
            </a:lvl1pPr>
          </a:lstStyle>
          <a:p>
            <a:fld id="{F78AFB8E-6032-4D64-BFAD-1D7FD8760858}" type="slidenum">
              <a:rPr lang="en-US" smtClean="0"/>
              <a:pPr/>
              <a:t>‹#›</a:t>
            </a:fld>
            <a:endParaRPr lang="en-US"/>
          </a:p>
        </p:txBody>
      </p:sp>
    </p:spTree>
    <p:extLst>
      <p:ext uri="{BB962C8B-B14F-4D97-AF65-F5344CB8AC3E}">
        <p14:creationId xmlns:p14="http://schemas.microsoft.com/office/powerpoint/2010/main" val="3333474770"/>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oce.sph.unc.edu/phethics/modules.htm"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rgbClr val="000066"/>
                </a:solidFill>
                <a:latin typeface="Arial" charset="0"/>
                <a:cs typeface="Arial" charset="0"/>
              </a:defRPr>
            </a:lvl1pPr>
            <a:lvl2pPr marL="742862" indent="-285716" eaLnBrk="0" hangingPunct="0">
              <a:defRPr sz="2800">
                <a:solidFill>
                  <a:srgbClr val="000066"/>
                </a:solidFill>
                <a:latin typeface="Arial" charset="0"/>
                <a:cs typeface="Arial" charset="0"/>
              </a:defRPr>
            </a:lvl2pPr>
            <a:lvl3pPr marL="1142864" indent="-228573" eaLnBrk="0" hangingPunct="0">
              <a:defRPr sz="2800">
                <a:solidFill>
                  <a:srgbClr val="000066"/>
                </a:solidFill>
                <a:latin typeface="Arial" charset="0"/>
                <a:cs typeface="Arial" charset="0"/>
              </a:defRPr>
            </a:lvl3pPr>
            <a:lvl4pPr marL="1600010" indent="-228573" eaLnBrk="0" hangingPunct="0">
              <a:defRPr sz="2800">
                <a:solidFill>
                  <a:srgbClr val="000066"/>
                </a:solidFill>
                <a:latin typeface="Arial" charset="0"/>
                <a:cs typeface="Arial" charset="0"/>
              </a:defRPr>
            </a:lvl4pPr>
            <a:lvl5pPr marL="2057156" indent="-228573" eaLnBrk="0" hangingPunct="0">
              <a:defRPr sz="2800">
                <a:solidFill>
                  <a:srgbClr val="000066"/>
                </a:solidFill>
                <a:latin typeface="Arial" charset="0"/>
                <a:cs typeface="Arial" charset="0"/>
              </a:defRPr>
            </a:lvl5pPr>
            <a:lvl6pPr marL="2514301" indent="-228573" eaLnBrk="0" fontAlgn="base" hangingPunct="0">
              <a:spcBef>
                <a:spcPct val="0"/>
              </a:spcBef>
              <a:spcAft>
                <a:spcPct val="0"/>
              </a:spcAft>
              <a:defRPr sz="2800">
                <a:solidFill>
                  <a:srgbClr val="000066"/>
                </a:solidFill>
                <a:latin typeface="Arial" charset="0"/>
                <a:cs typeface="Arial" charset="0"/>
              </a:defRPr>
            </a:lvl6pPr>
            <a:lvl7pPr marL="2971447" indent="-228573" eaLnBrk="0" fontAlgn="base" hangingPunct="0">
              <a:spcBef>
                <a:spcPct val="0"/>
              </a:spcBef>
              <a:spcAft>
                <a:spcPct val="0"/>
              </a:spcAft>
              <a:defRPr sz="2800">
                <a:solidFill>
                  <a:srgbClr val="000066"/>
                </a:solidFill>
                <a:latin typeface="Arial" charset="0"/>
                <a:cs typeface="Arial" charset="0"/>
              </a:defRPr>
            </a:lvl7pPr>
            <a:lvl8pPr marL="3428593" indent="-228573" eaLnBrk="0" fontAlgn="base" hangingPunct="0">
              <a:spcBef>
                <a:spcPct val="0"/>
              </a:spcBef>
              <a:spcAft>
                <a:spcPct val="0"/>
              </a:spcAft>
              <a:defRPr sz="2800">
                <a:solidFill>
                  <a:srgbClr val="000066"/>
                </a:solidFill>
                <a:latin typeface="Arial" charset="0"/>
                <a:cs typeface="Arial" charset="0"/>
              </a:defRPr>
            </a:lvl8pPr>
            <a:lvl9pPr marL="3885738" indent="-228573" eaLnBrk="0" fontAlgn="base" hangingPunct="0">
              <a:spcBef>
                <a:spcPct val="0"/>
              </a:spcBef>
              <a:spcAft>
                <a:spcPct val="0"/>
              </a:spcAft>
              <a:defRPr sz="2800">
                <a:solidFill>
                  <a:srgbClr val="000066"/>
                </a:solidFill>
                <a:latin typeface="Arial" charset="0"/>
                <a:cs typeface="Arial" charset="0"/>
              </a:defRPr>
            </a:lvl9pPr>
          </a:lstStyle>
          <a:p>
            <a:pPr eaLnBrk="1" hangingPunct="1"/>
            <a:r>
              <a:rPr lang="en-GB" sz="1200" dirty="0">
                <a:solidFill>
                  <a:prstClr val="black"/>
                </a:solidFill>
              </a:rPr>
              <a:t>World Health Organization</a:t>
            </a:r>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rgbClr val="000066"/>
                </a:solidFill>
                <a:latin typeface="Arial" charset="0"/>
                <a:cs typeface="Arial" charset="0"/>
              </a:defRPr>
            </a:lvl1pPr>
            <a:lvl2pPr marL="742862" indent="-285716" eaLnBrk="0" hangingPunct="0">
              <a:defRPr sz="2800">
                <a:solidFill>
                  <a:srgbClr val="000066"/>
                </a:solidFill>
                <a:latin typeface="Arial" charset="0"/>
                <a:cs typeface="Arial" charset="0"/>
              </a:defRPr>
            </a:lvl2pPr>
            <a:lvl3pPr marL="1142864" indent="-228573" eaLnBrk="0" hangingPunct="0">
              <a:defRPr sz="2800">
                <a:solidFill>
                  <a:srgbClr val="000066"/>
                </a:solidFill>
                <a:latin typeface="Arial" charset="0"/>
                <a:cs typeface="Arial" charset="0"/>
              </a:defRPr>
            </a:lvl3pPr>
            <a:lvl4pPr marL="1600010" indent="-228573" eaLnBrk="0" hangingPunct="0">
              <a:defRPr sz="2800">
                <a:solidFill>
                  <a:srgbClr val="000066"/>
                </a:solidFill>
                <a:latin typeface="Arial" charset="0"/>
                <a:cs typeface="Arial" charset="0"/>
              </a:defRPr>
            </a:lvl4pPr>
            <a:lvl5pPr marL="2057156" indent="-228573" eaLnBrk="0" hangingPunct="0">
              <a:defRPr sz="2800">
                <a:solidFill>
                  <a:srgbClr val="000066"/>
                </a:solidFill>
                <a:latin typeface="Arial" charset="0"/>
                <a:cs typeface="Arial" charset="0"/>
              </a:defRPr>
            </a:lvl5pPr>
            <a:lvl6pPr marL="2514301" indent="-228573" eaLnBrk="0" fontAlgn="base" hangingPunct="0">
              <a:spcBef>
                <a:spcPct val="0"/>
              </a:spcBef>
              <a:spcAft>
                <a:spcPct val="0"/>
              </a:spcAft>
              <a:defRPr sz="2800">
                <a:solidFill>
                  <a:srgbClr val="000066"/>
                </a:solidFill>
                <a:latin typeface="Arial" charset="0"/>
                <a:cs typeface="Arial" charset="0"/>
              </a:defRPr>
            </a:lvl6pPr>
            <a:lvl7pPr marL="2971447" indent="-228573" eaLnBrk="0" fontAlgn="base" hangingPunct="0">
              <a:spcBef>
                <a:spcPct val="0"/>
              </a:spcBef>
              <a:spcAft>
                <a:spcPct val="0"/>
              </a:spcAft>
              <a:defRPr sz="2800">
                <a:solidFill>
                  <a:srgbClr val="000066"/>
                </a:solidFill>
                <a:latin typeface="Arial" charset="0"/>
                <a:cs typeface="Arial" charset="0"/>
              </a:defRPr>
            </a:lvl7pPr>
            <a:lvl8pPr marL="3428593" indent="-228573" eaLnBrk="0" fontAlgn="base" hangingPunct="0">
              <a:spcBef>
                <a:spcPct val="0"/>
              </a:spcBef>
              <a:spcAft>
                <a:spcPct val="0"/>
              </a:spcAft>
              <a:defRPr sz="2800">
                <a:solidFill>
                  <a:srgbClr val="000066"/>
                </a:solidFill>
                <a:latin typeface="Arial" charset="0"/>
                <a:cs typeface="Arial" charset="0"/>
              </a:defRPr>
            </a:lvl8pPr>
            <a:lvl9pPr marL="3885738" indent="-228573" eaLnBrk="0" fontAlgn="base" hangingPunct="0">
              <a:spcBef>
                <a:spcPct val="0"/>
              </a:spcBef>
              <a:spcAft>
                <a:spcPct val="0"/>
              </a:spcAft>
              <a:defRPr sz="2800">
                <a:solidFill>
                  <a:srgbClr val="000066"/>
                </a:solidFill>
                <a:latin typeface="Arial" charset="0"/>
                <a:cs typeface="Arial" charset="0"/>
              </a:defRPr>
            </a:lvl9pPr>
          </a:lstStyle>
          <a:p>
            <a:pPr eaLnBrk="1" hangingPunct="1"/>
            <a:fld id="{A86964DA-83B6-4EB8-B366-BD148242EAAB}" type="datetime3">
              <a:rPr lang="en-GB" sz="1200">
                <a:solidFill>
                  <a:prstClr val="black"/>
                </a:solidFill>
              </a:rPr>
              <a:pPr eaLnBrk="1" hangingPunct="1"/>
              <a:t>18 November, 2015</a:t>
            </a:fld>
            <a:endParaRPr lang="en-GB" sz="1200" dirty="0">
              <a:solidFill>
                <a:prstClr val="black"/>
              </a:solidFill>
            </a:endParaRPr>
          </a:p>
        </p:txBody>
      </p:sp>
      <p:sp>
        <p:nvSpPr>
          <p:cNvPr id="2048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rgbClr val="000066"/>
                </a:solidFill>
                <a:latin typeface="Arial" charset="0"/>
                <a:cs typeface="Arial" charset="0"/>
              </a:defRPr>
            </a:lvl1pPr>
            <a:lvl2pPr marL="742862" indent="-285716" eaLnBrk="0" hangingPunct="0">
              <a:defRPr sz="2800">
                <a:solidFill>
                  <a:srgbClr val="000066"/>
                </a:solidFill>
                <a:latin typeface="Arial" charset="0"/>
                <a:cs typeface="Arial" charset="0"/>
              </a:defRPr>
            </a:lvl2pPr>
            <a:lvl3pPr marL="1142864" indent="-228573" eaLnBrk="0" hangingPunct="0">
              <a:defRPr sz="2800">
                <a:solidFill>
                  <a:srgbClr val="000066"/>
                </a:solidFill>
                <a:latin typeface="Arial" charset="0"/>
                <a:cs typeface="Arial" charset="0"/>
              </a:defRPr>
            </a:lvl3pPr>
            <a:lvl4pPr marL="1600010" indent="-228573" eaLnBrk="0" hangingPunct="0">
              <a:defRPr sz="2800">
                <a:solidFill>
                  <a:srgbClr val="000066"/>
                </a:solidFill>
                <a:latin typeface="Arial" charset="0"/>
                <a:cs typeface="Arial" charset="0"/>
              </a:defRPr>
            </a:lvl4pPr>
            <a:lvl5pPr marL="2057156" indent="-228573" eaLnBrk="0" hangingPunct="0">
              <a:defRPr sz="2800">
                <a:solidFill>
                  <a:srgbClr val="000066"/>
                </a:solidFill>
                <a:latin typeface="Arial" charset="0"/>
                <a:cs typeface="Arial" charset="0"/>
              </a:defRPr>
            </a:lvl5pPr>
            <a:lvl6pPr marL="2514301" indent="-228573" eaLnBrk="0" fontAlgn="base" hangingPunct="0">
              <a:spcBef>
                <a:spcPct val="0"/>
              </a:spcBef>
              <a:spcAft>
                <a:spcPct val="0"/>
              </a:spcAft>
              <a:defRPr sz="2800">
                <a:solidFill>
                  <a:srgbClr val="000066"/>
                </a:solidFill>
                <a:latin typeface="Arial" charset="0"/>
                <a:cs typeface="Arial" charset="0"/>
              </a:defRPr>
            </a:lvl6pPr>
            <a:lvl7pPr marL="2971447" indent="-228573" eaLnBrk="0" fontAlgn="base" hangingPunct="0">
              <a:spcBef>
                <a:spcPct val="0"/>
              </a:spcBef>
              <a:spcAft>
                <a:spcPct val="0"/>
              </a:spcAft>
              <a:defRPr sz="2800">
                <a:solidFill>
                  <a:srgbClr val="000066"/>
                </a:solidFill>
                <a:latin typeface="Arial" charset="0"/>
                <a:cs typeface="Arial" charset="0"/>
              </a:defRPr>
            </a:lvl7pPr>
            <a:lvl8pPr marL="3428593" indent="-228573" eaLnBrk="0" fontAlgn="base" hangingPunct="0">
              <a:spcBef>
                <a:spcPct val="0"/>
              </a:spcBef>
              <a:spcAft>
                <a:spcPct val="0"/>
              </a:spcAft>
              <a:defRPr sz="2800">
                <a:solidFill>
                  <a:srgbClr val="000066"/>
                </a:solidFill>
                <a:latin typeface="Arial" charset="0"/>
                <a:cs typeface="Arial" charset="0"/>
              </a:defRPr>
            </a:lvl8pPr>
            <a:lvl9pPr marL="3885738" indent="-228573" eaLnBrk="0" fontAlgn="base" hangingPunct="0">
              <a:spcBef>
                <a:spcPct val="0"/>
              </a:spcBef>
              <a:spcAft>
                <a:spcPct val="0"/>
              </a:spcAft>
              <a:defRPr sz="2800">
                <a:solidFill>
                  <a:srgbClr val="000066"/>
                </a:solidFill>
                <a:latin typeface="Arial" charset="0"/>
                <a:cs typeface="Arial" charset="0"/>
              </a:defRPr>
            </a:lvl9pPr>
          </a:lstStyle>
          <a:p>
            <a:pPr eaLnBrk="1" hangingPunct="1"/>
            <a:fld id="{DCC424FB-1BB0-480F-8521-85BF132D3F76}" type="slidenum">
              <a:rPr lang="en-GB" sz="1200">
                <a:solidFill>
                  <a:prstClr val="black"/>
                </a:solidFill>
              </a:rPr>
              <a:pPr eaLnBrk="1" hangingPunct="1"/>
              <a:t>1</a:t>
            </a:fld>
            <a:endParaRPr lang="en-GB" sz="1200" dirty="0">
              <a:solidFill>
                <a:prstClr val="black"/>
              </a:solidFill>
            </a:endParaRPr>
          </a:p>
        </p:txBody>
      </p:sp>
      <p:sp>
        <p:nvSpPr>
          <p:cNvPr id="20485" name="Rectangle 2"/>
          <p:cNvSpPr>
            <a:spLocks noGrp="1" noRot="1" noChangeAspect="1" noChangeArrowheads="1" noTextEdit="1"/>
          </p:cNvSpPr>
          <p:nvPr>
            <p:ph type="sldImg"/>
          </p:nvPr>
        </p:nvSpPr>
        <p:spPr>
          <a:xfrm>
            <a:off x="931863" y="741363"/>
            <a:ext cx="4937125" cy="3702050"/>
          </a:xfrm>
          <a:ln/>
        </p:spPr>
      </p:sp>
      <p:sp>
        <p:nvSpPr>
          <p:cNvPr id="2048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lgn="l" eaLnBrk="1" hangingPunct="1">
              <a:buFont typeface="Arial" panose="020B0604020202020204" pitchFamily="34" charset="0"/>
              <a:buChar char="•"/>
            </a:pPr>
            <a:endParaRPr lang="en-US" dirty="0" smtClean="0"/>
          </a:p>
        </p:txBody>
      </p:sp>
      <p:sp>
        <p:nvSpPr>
          <p:cNvPr id="2" name="Footer Placeholder 1"/>
          <p:cNvSpPr>
            <a:spLocks noGrp="1"/>
          </p:cNvSpPr>
          <p:nvPr>
            <p:ph type="ftr" sz="quarter" idx="10"/>
          </p:nvPr>
        </p:nvSpPr>
        <p:spPr/>
        <p:txBody>
          <a:bodyPr/>
          <a:lstStyle/>
          <a:p>
            <a:r>
              <a:rPr lang="en-US" dirty="0" smtClean="0"/>
              <a:t>L.O. XX Title</a:t>
            </a:r>
            <a:endParaRPr lang="en-US" dirty="0"/>
          </a:p>
        </p:txBody>
      </p:sp>
    </p:spTree>
    <p:extLst>
      <p:ext uri="{BB962C8B-B14F-4D97-AF65-F5344CB8AC3E}">
        <p14:creationId xmlns:p14="http://schemas.microsoft.com/office/powerpoint/2010/main" val="33165558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mj-lt"/>
              <a:buAutoNum type="arabicPeriod"/>
            </a:pPr>
            <a:r>
              <a:rPr lang="en-GB" sz="1500" i="1" dirty="0" smtClean="0"/>
              <a:t>Augmented informational process using a neutral discloser</a:t>
            </a:r>
            <a:endParaRPr lang="en-GB" sz="1500" dirty="0" smtClean="0"/>
          </a:p>
          <a:p>
            <a:r>
              <a:rPr lang="en-GB" sz="1200" dirty="0" smtClean="0"/>
              <a:t>This is a strategy wherein a knowledgeable individual who is ‘neutral’ because they are uninvolved in the study and ideally not part of the participant’s circle of care explains to potential participants “key </a:t>
            </a:r>
            <a:r>
              <a:rPr lang="en-GB" sz="1200" dirty="0" err="1" smtClean="0"/>
              <a:t>methodologic</a:t>
            </a:r>
            <a:r>
              <a:rPr lang="en-GB" sz="1200" dirty="0" smtClean="0"/>
              <a:t> aspects of the research project, especially methods that might conflict with the principle of personal care” (</a:t>
            </a:r>
            <a:r>
              <a:rPr lang="en-GB" sz="1200" dirty="0" err="1" smtClean="0"/>
              <a:t>Appelbaum</a:t>
            </a:r>
            <a:r>
              <a:rPr lang="en-GB" sz="1200" dirty="0" smtClean="0"/>
              <a:t> et al. 1987: 23). As Miller and </a:t>
            </a:r>
            <a:r>
              <a:rPr lang="en-GB" sz="1200" dirty="0" err="1" smtClean="0"/>
              <a:t>Wendler</a:t>
            </a:r>
            <a:r>
              <a:rPr lang="en-GB" sz="1200" dirty="0" smtClean="0"/>
              <a:t> note in a review of TM, “subjects exposed to this neutral and augmented disclosure had a better understanding of important aspects of the research design, including randomization, use of placebo, and protocol-defined limitations on treatment” (2006: 39).</a:t>
            </a:r>
          </a:p>
          <a:p>
            <a:endParaRPr lang="en-GB" sz="1200" dirty="0" smtClean="0"/>
          </a:p>
          <a:p>
            <a:pPr marL="342900" indent="-342900">
              <a:buFont typeface="+mj-lt"/>
              <a:buAutoNum type="arabicPeriod" startAt="2"/>
            </a:pPr>
            <a:r>
              <a:rPr lang="en-GB" sz="1500" i="1" dirty="0" smtClean="0"/>
              <a:t>Community consultation </a:t>
            </a:r>
            <a:endParaRPr lang="en-GB" sz="1500" dirty="0" smtClean="0"/>
          </a:p>
          <a:p>
            <a:r>
              <a:rPr lang="en-GB" sz="1200" dirty="0" smtClean="0"/>
              <a:t>Increasingly, health researchers are recognizing that collaboration with study communities is a key ethical principle of good medical research. Where public health research involves working with a population or in a context that is unfamiliar to the researcher(s), community consultations are particularly important.</a:t>
            </a:r>
          </a:p>
          <a:p>
            <a:r>
              <a:rPr lang="en-GB" sz="1200" dirty="0" smtClean="0"/>
              <a:t>Working with the study community can help researchers ensure that their explanation of study goals, procedures, and potential risks and benefits makes sense to potential participants—taking educational, cultural, and linguistic differences into account. </a:t>
            </a:r>
            <a:r>
              <a:rPr lang="en-GB" sz="1200" dirty="0" err="1" smtClean="0"/>
              <a:t>Médecins</a:t>
            </a:r>
            <a:r>
              <a:rPr lang="en-GB" sz="1200" dirty="0" smtClean="0"/>
              <a:t> Sans </a:t>
            </a:r>
            <a:r>
              <a:rPr lang="en-GB" sz="1200" dirty="0" err="1" smtClean="0"/>
              <a:t>Frontières</a:t>
            </a:r>
            <a:r>
              <a:rPr lang="en-GB" sz="1200" dirty="0" smtClean="0"/>
              <a:t> (MSF) suggests that consent forms and information sessions for the study should be tested for clarity on representatives from the community before the initiation of research (2005). This “pre-testing” of the informed consent process for the study can help the research team identify possible sources or reasons the TM might occur amongst participants in a specific context. </a:t>
            </a:r>
          </a:p>
          <a:p>
            <a:endParaRPr lang="en-GB" sz="1200" dirty="0" smtClean="0"/>
          </a:p>
          <a:p>
            <a:pPr marL="228600" indent="-228600">
              <a:buFont typeface="+mj-lt"/>
              <a:buAutoNum type="arabicPeriod" startAt="3"/>
            </a:pPr>
            <a:r>
              <a:rPr lang="en-GB" sz="1100" i="1" dirty="0" smtClean="0"/>
              <a:t>Pre-study community information sessions</a:t>
            </a:r>
            <a:endParaRPr lang="en-GB" sz="1100" dirty="0" smtClean="0"/>
          </a:p>
          <a:p>
            <a:r>
              <a:rPr lang="en-GB" sz="1200" dirty="0" smtClean="0"/>
              <a:t>While time may be limited in public health emergencies, chances of participants harbouring therapeutic misconceptions about a study can be reduced through pre-study community information sessions. These can increase understanding in the community “on the research to be done and on the purpose and process of seeking informed consent” (MSF 2005: 2), thereby ensuring that potential participants do not harbour misconceptions and engage in informed and voluntary decision-making. Pre-information community information sessions can also build trust between community members and the research team, potentially making it easier to raise any questions or concerns prior to deciding about study participation.</a:t>
            </a:r>
          </a:p>
          <a:p>
            <a:endParaRPr lang="en-GB" sz="1200" dirty="0" smtClean="0"/>
          </a:p>
          <a:p>
            <a:endParaRPr lang="en-GB" dirty="0"/>
          </a:p>
        </p:txBody>
      </p:sp>
      <p:sp>
        <p:nvSpPr>
          <p:cNvPr id="4" name="Footer Placeholder 3"/>
          <p:cNvSpPr>
            <a:spLocks noGrp="1"/>
          </p:cNvSpPr>
          <p:nvPr>
            <p:ph type="ftr" sz="quarter" idx="10"/>
          </p:nvPr>
        </p:nvSpPr>
        <p:spPr/>
        <p:txBody>
          <a:bodyPr/>
          <a:lstStyle/>
          <a:p>
            <a:r>
              <a:rPr lang="en-US" smtClean="0"/>
              <a:t>L.O. XX Title</a:t>
            </a:r>
            <a:endParaRPr lang="en-US"/>
          </a:p>
        </p:txBody>
      </p:sp>
      <p:sp>
        <p:nvSpPr>
          <p:cNvPr id="5" name="Slide Number Placeholder 4"/>
          <p:cNvSpPr>
            <a:spLocks noGrp="1"/>
          </p:cNvSpPr>
          <p:nvPr>
            <p:ph type="sldNum" sz="quarter" idx="11"/>
          </p:nvPr>
        </p:nvSpPr>
        <p:spPr/>
        <p:txBody>
          <a:bodyPr/>
          <a:lstStyle/>
          <a:p>
            <a:fld id="{F78AFB8E-6032-4D64-BFAD-1D7FD8760858}" type="slidenum">
              <a:rPr lang="en-US" smtClean="0"/>
              <a:pPr/>
              <a:t>12</a:t>
            </a:fld>
            <a:endParaRPr lang="en-US"/>
          </a:p>
        </p:txBody>
      </p:sp>
    </p:spTree>
    <p:extLst>
      <p:ext uri="{BB962C8B-B14F-4D97-AF65-F5344CB8AC3E}">
        <p14:creationId xmlns:p14="http://schemas.microsoft.com/office/powerpoint/2010/main" val="39846505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mj-lt"/>
              <a:buAutoNum type="arabicPeriod"/>
            </a:pPr>
            <a:r>
              <a:rPr lang="en-GB" sz="1500" i="1" dirty="0" smtClean="0"/>
              <a:t>Augmented informational process using a neutral discloser</a:t>
            </a:r>
            <a:endParaRPr lang="en-GB" sz="1500" dirty="0" smtClean="0"/>
          </a:p>
          <a:p>
            <a:r>
              <a:rPr lang="en-GB" sz="1200" dirty="0" smtClean="0"/>
              <a:t>This is a strategy wherein a knowledgeable individual who is ‘neutral’ because they are uninvolved in the study and ideally not part of the participant’s circle of care explains to potential participants “key </a:t>
            </a:r>
            <a:r>
              <a:rPr lang="en-GB" sz="1200" dirty="0" err="1" smtClean="0"/>
              <a:t>methodologic</a:t>
            </a:r>
            <a:r>
              <a:rPr lang="en-GB" sz="1200" dirty="0" smtClean="0"/>
              <a:t> aspects of the research project, especially methods that might conflict with the principle of personal care” (</a:t>
            </a:r>
            <a:r>
              <a:rPr lang="en-GB" sz="1200" dirty="0" err="1" smtClean="0"/>
              <a:t>Appelbaum</a:t>
            </a:r>
            <a:r>
              <a:rPr lang="en-GB" sz="1200" dirty="0" smtClean="0"/>
              <a:t> et al. 1987: 23). As Miller and </a:t>
            </a:r>
            <a:r>
              <a:rPr lang="en-GB" sz="1200" dirty="0" err="1" smtClean="0"/>
              <a:t>Wendler</a:t>
            </a:r>
            <a:r>
              <a:rPr lang="en-GB" sz="1200" dirty="0" smtClean="0"/>
              <a:t> note in a review of TM, “subjects exposed to this neutral and augmented disclosure had a better understanding of important aspects of the research design, including randomization, use of placebo, and protocol-defined limitations on treatment” (2006: 39).</a:t>
            </a:r>
          </a:p>
          <a:p>
            <a:endParaRPr lang="en-GB" sz="1200" dirty="0" smtClean="0"/>
          </a:p>
          <a:p>
            <a:pPr marL="342900" indent="-342900">
              <a:buFont typeface="+mj-lt"/>
              <a:buAutoNum type="arabicPeriod" startAt="2"/>
            </a:pPr>
            <a:r>
              <a:rPr lang="en-GB" sz="1500" i="1" dirty="0" smtClean="0"/>
              <a:t>Community consultation </a:t>
            </a:r>
            <a:endParaRPr lang="en-GB" sz="1500" dirty="0" smtClean="0"/>
          </a:p>
          <a:p>
            <a:r>
              <a:rPr lang="en-GB" sz="1200" dirty="0" smtClean="0"/>
              <a:t>Increasingly, health researchers are recognizing that collaboration with study communities is a key ethical principle of good medical research. Where public health research involves working with a population or in a context that is unfamiliar to the researcher(s), community consultations are particularly important.</a:t>
            </a:r>
          </a:p>
          <a:p>
            <a:r>
              <a:rPr lang="en-GB" sz="1200" dirty="0" smtClean="0"/>
              <a:t>Working with the study community can help researchers ensure that their explanation of study goals, procedures, and potential risks and benefits makes sense to potential participants—taking educational, cultural, and linguistic differences into account. </a:t>
            </a:r>
            <a:r>
              <a:rPr lang="en-GB" sz="1200" dirty="0" err="1" smtClean="0"/>
              <a:t>Médecins</a:t>
            </a:r>
            <a:r>
              <a:rPr lang="en-GB" sz="1200" dirty="0" smtClean="0"/>
              <a:t> Sans </a:t>
            </a:r>
            <a:r>
              <a:rPr lang="en-GB" sz="1200" dirty="0" err="1" smtClean="0"/>
              <a:t>Frontières</a:t>
            </a:r>
            <a:r>
              <a:rPr lang="en-GB" sz="1200" dirty="0" smtClean="0"/>
              <a:t> (MSF) suggests that consent forms and information sessions for the study should be tested for clarity on representatives from the community before the initiation of research (2005). This “pre-testing” of the informed consent process for the study can help the research team identify possible sources or reasons the TM might occur amongst participants in a specific context. </a:t>
            </a:r>
          </a:p>
          <a:p>
            <a:endParaRPr lang="en-GB" sz="1200" dirty="0" smtClean="0"/>
          </a:p>
          <a:p>
            <a:pPr marL="228600" indent="-228600">
              <a:buFont typeface="+mj-lt"/>
              <a:buAutoNum type="arabicPeriod" startAt="3"/>
            </a:pPr>
            <a:r>
              <a:rPr lang="en-GB" sz="1100" i="1" dirty="0" smtClean="0"/>
              <a:t>Pre-study community information sessions</a:t>
            </a:r>
            <a:endParaRPr lang="en-GB" sz="1100" dirty="0" smtClean="0"/>
          </a:p>
          <a:p>
            <a:r>
              <a:rPr lang="en-GB" sz="1200" dirty="0" smtClean="0"/>
              <a:t>While time may be limited in public health emergencies, chances of participants harbouring therapeutic misconceptions about a study can be reduced through pre-study community information sessions. These can increase understanding in the community “on the research to be done and on the purpose and process of seeking informed consent” (MSF 2005: 2), thereby ensuring that potential participants do not harbour misconceptions and engage in informed and voluntary decision-making. Pre-information community information sessions can also build trust between community members and the research team, potentially making it easier to raise any questions or concerns prior to deciding about study participation.</a:t>
            </a:r>
          </a:p>
          <a:p>
            <a:endParaRPr lang="en-GB" sz="1200" dirty="0" smtClean="0"/>
          </a:p>
          <a:p>
            <a:endParaRPr lang="en-GB" dirty="0"/>
          </a:p>
        </p:txBody>
      </p:sp>
      <p:sp>
        <p:nvSpPr>
          <p:cNvPr id="4" name="Footer Placeholder 3"/>
          <p:cNvSpPr>
            <a:spLocks noGrp="1"/>
          </p:cNvSpPr>
          <p:nvPr>
            <p:ph type="ftr" sz="quarter" idx="10"/>
          </p:nvPr>
        </p:nvSpPr>
        <p:spPr/>
        <p:txBody>
          <a:bodyPr/>
          <a:lstStyle/>
          <a:p>
            <a:r>
              <a:rPr lang="en-US" smtClean="0"/>
              <a:t>L.O. XX Title</a:t>
            </a:r>
            <a:endParaRPr lang="en-US"/>
          </a:p>
        </p:txBody>
      </p:sp>
      <p:sp>
        <p:nvSpPr>
          <p:cNvPr id="5" name="Slide Number Placeholder 4"/>
          <p:cNvSpPr>
            <a:spLocks noGrp="1"/>
          </p:cNvSpPr>
          <p:nvPr>
            <p:ph type="sldNum" sz="quarter" idx="11"/>
          </p:nvPr>
        </p:nvSpPr>
        <p:spPr/>
        <p:txBody>
          <a:bodyPr/>
          <a:lstStyle/>
          <a:p>
            <a:fld id="{F78AFB8E-6032-4D64-BFAD-1D7FD8760858}" type="slidenum">
              <a:rPr lang="en-US" smtClean="0"/>
              <a:pPr/>
              <a:t>13</a:t>
            </a:fld>
            <a:endParaRPr lang="en-US"/>
          </a:p>
        </p:txBody>
      </p:sp>
    </p:spTree>
    <p:extLst>
      <p:ext uri="{BB962C8B-B14F-4D97-AF65-F5344CB8AC3E}">
        <p14:creationId xmlns:p14="http://schemas.microsoft.com/office/powerpoint/2010/main" val="39846505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mj-lt"/>
              <a:buAutoNum type="arabicPeriod"/>
            </a:pPr>
            <a:r>
              <a:rPr lang="en-GB" sz="1500" i="1" dirty="0" smtClean="0"/>
              <a:t>Augmented informational process using a neutral discloser</a:t>
            </a:r>
            <a:endParaRPr lang="en-GB" sz="1500" dirty="0" smtClean="0"/>
          </a:p>
          <a:p>
            <a:r>
              <a:rPr lang="en-GB" sz="1200" dirty="0" smtClean="0"/>
              <a:t>This is a strategy wherein a knowledgeable individual who is ‘neutral’ because they are uninvolved in the study and ideally not part of the participant’s circle of care explains to potential participants “key </a:t>
            </a:r>
            <a:r>
              <a:rPr lang="en-GB" sz="1200" dirty="0" err="1" smtClean="0"/>
              <a:t>methodologic</a:t>
            </a:r>
            <a:r>
              <a:rPr lang="en-GB" sz="1200" dirty="0" smtClean="0"/>
              <a:t> aspects of the research project, especially methods that might conflict with the principle of personal care” (</a:t>
            </a:r>
            <a:r>
              <a:rPr lang="en-GB" sz="1200" dirty="0" err="1" smtClean="0"/>
              <a:t>Appelbaum</a:t>
            </a:r>
            <a:r>
              <a:rPr lang="en-GB" sz="1200" dirty="0" smtClean="0"/>
              <a:t> et al. 1987: 23). As Miller and </a:t>
            </a:r>
            <a:r>
              <a:rPr lang="en-GB" sz="1200" dirty="0" err="1" smtClean="0"/>
              <a:t>Wendler</a:t>
            </a:r>
            <a:r>
              <a:rPr lang="en-GB" sz="1200" dirty="0" smtClean="0"/>
              <a:t> note in a review of TM, “subjects exposed to this neutral and augmented disclosure had a better understanding of important aspects of the research design, including randomization, use of placebo, and protocol-defined limitations on treatment” (2006: 39).</a:t>
            </a:r>
          </a:p>
          <a:p>
            <a:endParaRPr lang="en-GB" sz="1200" dirty="0" smtClean="0"/>
          </a:p>
          <a:p>
            <a:pPr marL="342900" indent="-342900">
              <a:buFont typeface="+mj-lt"/>
              <a:buAutoNum type="arabicPeriod" startAt="2"/>
            </a:pPr>
            <a:r>
              <a:rPr lang="en-GB" sz="1500" i="1" dirty="0" smtClean="0"/>
              <a:t>Community consultation </a:t>
            </a:r>
            <a:endParaRPr lang="en-GB" sz="1500" dirty="0" smtClean="0"/>
          </a:p>
          <a:p>
            <a:r>
              <a:rPr lang="en-GB" sz="1200" dirty="0" smtClean="0"/>
              <a:t>Increasingly, health researchers are recognizing that collaboration with study communities is a key ethical principle of good medical research. Where public health research involves working with a population or in a context that is unfamiliar to the researcher(s), community consultations are particularly important.</a:t>
            </a:r>
          </a:p>
          <a:p>
            <a:r>
              <a:rPr lang="en-GB" sz="1200" dirty="0" smtClean="0"/>
              <a:t>Working with the study community can help researchers ensure that their explanation of study goals, procedures, and potential risks and benefits makes sense to potential participants—taking educational, cultural, and linguistic differences into account. </a:t>
            </a:r>
            <a:r>
              <a:rPr lang="en-GB" sz="1200" dirty="0" err="1" smtClean="0"/>
              <a:t>Médecins</a:t>
            </a:r>
            <a:r>
              <a:rPr lang="en-GB" sz="1200" dirty="0" smtClean="0"/>
              <a:t> Sans </a:t>
            </a:r>
            <a:r>
              <a:rPr lang="en-GB" sz="1200" dirty="0" err="1" smtClean="0"/>
              <a:t>Frontières</a:t>
            </a:r>
            <a:r>
              <a:rPr lang="en-GB" sz="1200" dirty="0" smtClean="0"/>
              <a:t> (MSF) suggests that consent forms and information sessions for the study should be tested for clarity on representatives from the community before the initiation of research (2005). This “pre-testing” of the informed consent process for the study can help the research team identify possible sources or reasons the TM might occur amongst participants in a specific context. </a:t>
            </a:r>
          </a:p>
          <a:p>
            <a:endParaRPr lang="en-GB" sz="1200" dirty="0" smtClean="0"/>
          </a:p>
          <a:p>
            <a:pPr marL="228600" indent="-228600">
              <a:buFont typeface="+mj-lt"/>
              <a:buAutoNum type="arabicPeriod" startAt="3"/>
            </a:pPr>
            <a:r>
              <a:rPr lang="en-GB" sz="1100" i="1" dirty="0" smtClean="0"/>
              <a:t>Pre-study community information sessions</a:t>
            </a:r>
            <a:endParaRPr lang="en-GB" sz="1100" dirty="0" smtClean="0"/>
          </a:p>
          <a:p>
            <a:r>
              <a:rPr lang="en-GB" sz="1200" dirty="0" smtClean="0"/>
              <a:t>While time may be limited in public health emergencies, chances of participants harbouring therapeutic misconceptions about a study can be reduced through pre-study community information sessions. These can increase understanding in the community “on the research to be done and on the purpose and process of seeking informed consent” (MSF 2005: 2), thereby ensuring that potential participants do not harbour misconceptions and engage in informed and voluntary decision-making. Pre-information community information sessions can also build trust between community members and the research team, potentially making it easier to raise any questions or concerns prior to deciding about study participation.</a:t>
            </a:r>
          </a:p>
          <a:p>
            <a:endParaRPr lang="en-GB" sz="1200" dirty="0" smtClean="0"/>
          </a:p>
          <a:p>
            <a:endParaRPr lang="en-GB" dirty="0"/>
          </a:p>
        </p:txBody>
      </p:sp>
      <p:sp>
        <p:nvSpPr>
          <p:cNvPr id="4" name="Footer Placeholder 3"/>
          <p:cNvSpPr>
            <a:spLocks noGrp="1"/>
          </p:cNvSpPr>
          <p:nvPr>
            <p:ph type="ftr" sz="quarter" idx="10"/>
          </p:nvPr>
        </p:nvSpPr>
        <p:spPr/>
        <p:txBody>
          <a:bodyPr/>
          <a:lstStyle/>
          <a:p>
            <a:r>
              <a:rPr lang="en-US" smtClean="0"/>
              <a:t>L.O. XX Title</a:t>
            </a:r>
            <a:endParaRPr lang="en-US"/>
          </a:p>
        </p:txBody>
      </p:sp>
      <p:sp>
        <p:nvSpPr>
          <p:cNvPr id="5" name="Slide Number Placeholder 4"/>
          <p:cNvSpPr>
            <a:spLocks noGrp="1"/>
          </p:cNvSpPr>
          <p:nvPr>
            <p:ph type="sldNum" sz="quarter" idx="11"/>
          </p:nvPr>
        </p:nvSpPr>
        <p:spPr/>
        <p:txBody>
          <a:bodyPr/>
          <a:lstStyle/>
          <a:p>
            <a:fld id="{F78AFB8E-6032-4D64-BFAD-1D7FD8760858}" type="slidenum">
              <a:rPr lang="en-US" smtClean="0"/>
              <a:pPr/>
              <a:t>14</a:t>
            </a:fld>
            <a:endParaRPr lang="en-US"/>
          </a:p>
        </p:txBody>
      </p:sp>
    </p:spTree>
    <p:extLst>
      <p:ext uri="{BB962C8B-B14F-4D97-AF65-F5344CB8AC3E}">
        <p14:creationId xmlns:p14="http://schemas.microsoft.com/office/powerpoint/2010/main" val="39846505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rtl="0"/>
            <a:endParaRPr lang="en-GB" sz="1200" b="1" kern="1200" dirty="0" smtClean="0">
              <a:solidFill>
                <a:schemeClr val="tx1"/>
              </a:solidFill>
              <a:effectLst/>
              <a:latin typeface="+mn-lt"/>
              <a:ea typeface="+mn-ea"/>
              <a:cs typeface="+mn-cs"/>
            </a:endParaRPr>
          </a:p>
          <a:p>
            <a:pPr lvl="0"/>
            <a:r>
              <a:rPr lang="en-US" sz="1200" b="1" i="1" kern="1200" dirty="0" smtClean="0">
                <a:solidFill>
                  <a:schemeClr val="tx1"/>
                </a:solidFill>
                <a:effectLst/>
                <a:latin typeface="+mn-lt"/>
                <a:ea typeface="+mn-ea"/>
                <a:cs typeface="+mn-cs"/>
              </a:rPr>
              <a:t>Concerns about departures from normal review process</a:t>
            </a:r>
            <a:endParaRPr lang="en-GB" sz="1200" b="1"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challenge of departures from normal review processes is that they could possibly undermine the 11 important areas of research ethics review discussed in LO2.1. One source of concern is that variations in the review process of protocols could lead to the neglect of issues of exploitation. Because of their very nature, emergencies create vulnerability in certain individuals, while also exacerbating already-existing vulnerability of some social groups, such as may be the case with children, women, and impoverished communities and individuals (</a:t>
            </a:r>
            <a:r>
              <a:rPr lang="en-GB" sz="1200" kern="1200" dirty="0" err="1" smtClean="0">
                <a:solidFill>
                  <a:schemeClr val="tx1"/>
                </a:solidFill>
                <a:effectLst/>
                <a:latin typeface="+mn-lt"/>
                <a:ea typeface="+mn-ea"/>
                <a:cs typeface="+mn-cs"/>
              </a:rPr>
              <a:t>Sumathipala</a:t>
            </a:r>
            <a:r>
              <a:rPr lang="en-GB" sz="1200" kern="1200" dirty="0" smtClean="0">
                <a:solidFill>
                  <a:schemeClr val="tx1"/>
                </a:solidFill>
                <a:effectLst/>
                <a:latin typeface="+mn-lt"/>
                <a:ea typeface="+mn-ea"/>
                <a:cs typeface="+mn-cs"/>
              </a:rPr>
              <a:t> et al, 2010). Furthermore, health emergencies may deepen already existing disparities (both within societies and at the global level). It is important that variations to standard procedures of ethics review stay true to the goal of minimising exploitation.</a:t>
            </a:r>
          </a:p>
          <a:p>
            <a:r>
              <a:rPr lang="en-GB" sz="1200" kern="1200" dirty="0" smtClean="0">
                <a:solidFill>
                  <a:schemeClr val="tx1"/>
                </a:solidFill>
                <a:effectLst/>
                <a:latin typeface="+mn-lt"/>
                <a:ea typeface="+mn-ea"/>
                <a:cs typeface="+mn-cs"/>
              </a:rPr>
              <a:t>Another aspect that must be considered is the possibility that variations to standard review might increase the risk for therapeutic misconception (see LO8.2). When research is combined with humanitarian aid or clinical care, there can be a lack of clarity as to whether the endeavour is part of routine care or is in fact part of research. This confusion might be particularly strong where the information provided to potential participants would be inadequate (e.g., no explicit mention of research, too much emphasis on a therapeutic intent of the project). The premise, then, is that even variations to standard procedures of ethics review ought to ensure that informed consent procedures should reduce the likelihood of participants mistaking research for therapeutic services.</a:t>
            </a:r>
          </a:p>
          <a:p>
            <a:r>
              <a:rPr lang="en-US" sz="1200" i="1" kern="1200" dirty="0" smtClean="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p:txBody>
      </p:sp>
      <p:sp>
        <p:nvSpPr>
          <p:cNvPr id="4" name="Footer Placeholder 3"/>
          <p:cNvSpPr>
            <a:spLocks noGrp="1"/>
          </p:cNvSpPr>
          <p:nvPr>
            <p:ph type="ftr" sz="quarter" idx="10"/>
          </p:nvPr>
        </p:nvSpPr>
        <p:spPr/>
        <p:txBody>
          <a:bodyPr/>
          <a:lstStyle/>
          <a:p>
            <a:r>
              <a:rPr lang="en-US" smtClean="0"/>
              <a:t>L.O. XX Title</a:t>
            </a:r>
            <a:endParaRPr lang="en-US"/>
          </a:p>
        </p:txBody>
      </p:sp>
      <p:sp>
        <p:nvSpPr>
          <p:cNvPr id="5" name="Slide Number Placeholder 4"/>
          <p:cNvSpPr>
            <a:spLocks noGrp="1"/>
          </p:cNvSpPr>
          <p:nvPr>
            <p:ph type="sldNum" sz="quarter" idx="11"/>
          </p:nvPr>
        </p:nvSpPr>
        <p:spPr/>
        <p:txBody>
          <a:bodyPr/>
          <a:lstStyle/>
          <a:p>
            <a:fld id="{F78AFB8E-6032-4D64-BFAD-1D7FD8760858}" type="slidenum">
              <a:rPr lang="en-US" smtClean="0"/>
              <a:pPr/>
              <a:t>15</a:t>
            </a:fld>
            <a:endParaRPr lang="en-US"/>
          </a:p>
        </p:txBody>
      </p:sp>
    </p:spTree>
    <p:extLst>
      <p:ext uri="{BB962C8B-B14F-4D97-AF65-F5344CB8AC3E}">
        <p14:creationId xmlns:p14="http://schemas.microsoft.com/office/powerpoint/2010/main" val="3605278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rgbClr val="000066"/>
                </a:solidFill>
                <a:latin typeface="Arial" charset="0"/>
                <a:cs typeface="Arial" charset="0"/>
              </a:defRPr>
            </a:lvl1pPr>
            <a:lvl2pPr marL="742862" indent="-285716" eaLnBrk="0" hangingPunct="0">
              <a:defRPr sz="2800">
                <a:solidFill>
                  <a:srgbClr val="000066"/>
                </a:solidFill>
                <a:latin typeface="Arial" charset="0"/>
                <a:cs typeface="Arial" charset="0"/>
              </a:defRPr>
            </a:lvl2pPr>
            <a:lvl3pPr marL="1142864" indent="-228573" eaLnBrk="0" hangingPunct="0">
              <a:defRPr sz="2800">
                <a:solidFill>
                  <a:srgbClr val="000066"/>
                </a:solidFill>
                <a:latin typeface="Arial" charset="0"/>
                <a:cs typeface="Arial" charset="0"/>
              </a:defRPr>
            </a:lvl3pPr>
            <a:lvl4pPr marL="1600010" indent="-228573" eaLnBrk="0" hangingPunct="0">
              <a:defRPr sz="2800">
                <a:solidFill>
                  <a:srgbClr val="000066"/>
                </a:solidFill>
                <a:latin typeface="Arial" charset="0"/>
                <a:cs typeface="Arial" charset="0"/>
              </a:defRPr>
            </a:lvl4pPr>
            <a:lvl5pPr marL="2057156" indent="-228573" eaLnBrk="0" hangingPunct="0">
              <a:defRPr sz="2800">
                <a:solidFill>
                  <a:srgbClr val="000066"/>
                </a:solidFill>
                <a:latin typeface="Arial" charset="0"/>
                <a:cs typeface="Arial" charset="0"/>
              </a:defRPr>
            </a:lvl5pPr>
            <a:lvl6pPr marL="2514301" indent="-228573" eaLnBrk="0" fontAlgn="base" hangingPunct="0">
              <a:spcBef>
                <a:spcPct val="0"/>
              </a:spcBef>
              <a:spcAft>
                <a:spcPct val="0"/>
              </a:spcAft>
              <a:defRPr sz="2800">
                <a:solidFill>
                  <a:srgbClr val="000066"/>
                </a:solidFill>
                <a:latin typeface="Arial" charset="0"/>
                <a:cs typeface="Arial" charset="0"/>
              </a:defRPr>
            </a:lvl6pPr>
            <a:lvl7pPr marL="2971447" indent="-228573" eaLnBrk="0" fontAlgn="base" hangingPunct="0">
              <a:spcBef>
                <a:spcPct val="0"/>
              </a:spcBef>
              <a:spcAft>
                <a:spcPct val="0"/>
              </a:spcAft>
              <a:defRPr sz="2800">
                <a:solidFill>
                  <a:srgbClr val="000066"/>
                </a:solidFill>
                <a:latin typeface="Arial" charset="0"/>
                <a:cs typeface="Arial" charset="0"/>
              </a:defRPr>
            </a:lvl7pPr>
            <a:lvl8pPr marL="3428593" indent="-228573" eaLnBrk="0" fontAlgn="base" hangingPunct="0">
              <a:spcBef>
                <a:spcPct val="0"/>
              </a:spcBef>
              <a:spcAft>
                <a:spcPct val="0"/>
              </a:spcAft>
              <a:defRPr sz="2800">
                <a:solidFill>
                  <a:srgbClr val="000066"/>
                </a:solidFill>
                <a:latin typeface="Arial" charset="0"/>
                <a:cs typeface="Arial" charset="0"/>
              </a:defRPr>
            </a:lvl8pPr>
            <a:lvl9pPr marL="3885738" indent="-228573" eaLnBrk="0" fontAlgn="base" hangingPunct="0">
              <a:spcBef>
                <a:spcPct val="0"/>
              </a:spcBef>
              <a:spcAft>
                <a:spcPct val="0"/>
              </a:spcAft>
              <a:defRPr sz="2800">
                <a:solidFill>
                  <a:srgbClr val="000066"/>
                </a:solidFill>
                <a:latin typeface="Arial" charset="0"/>
                <a:cs typeface="Arial" charset="0"/>
              </a:defRPr>
            </a:lvl9pPr>
          </a:lstStyle>
          <a:p>
            <a:pPr eaLnBrk="1" hangingPunct="1"/>
            <a:r>
              <a:rPr lang="en-GB" sz="1200" dirty="0">
                <a:solidFill>
                  <a:prstClr val="black"/>
                </a:solidFill>
              </a:rPr>
              <a:t>World Health Organization</a:t>
            </a:r>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rgbClr val="000066"/>
                </a:solidFill>
                <a:latin typeface="Arial" charset="0"/>
                <a:cs typeface="Arial" charset="0"/>
              </a:defRPr>
            </a:lvl1pPr>
            <a:lvl2pPr marL="742862" indent="-285716" eaLnBrk="0" hangingPunct="0">
              <a:defRPr sz="2800">
                <a:solidFill>
                  <a:srgbClr val="000066"/>
                </a:solidFill>
                <a:latin typeface="Arial" charset="0"/>
                <a:cs typeface="Arial" charset="0"/>
              </a:defRPr>
            </a:lvl2pPr>
            <a:lvl3pPr marL="1142864" indent="-228573" eaLnBrk="0" hangingPunct="0">
              <a:defRPr sz="2800">
                <a:solidFill>
                  <a:srgbClr val="000066"/>
                </a:solidFill>
                <a:latin typeface="Arial" charset="0"/>
                <a:cs typeface="Arial" charset="0"/>
              </a:defRPr>
            </a:lvl3pPr>
            <a:lvl4pPr marL="1600010" indent="-228573" eaLnBrk="0" hangingPunct="0">
              <a:defRPr sz="2800">
                <a:solidFill>
                  <a:srgbClr val="000066"/>
                </a:solidFill>
                <a:latin typeface="Arial" charset="0"/>
                <a:cs typeface="Arial" charset="0"/>
              </a:defRPr>
            </a:lvl4pPr>
            <a:lvl5pPr marL="2057156" indent="-228573" eaLnBrk="0" hangingPunct="0">
              <a:defRPr sz="2800">
                <a:solidFill>
                  <a:srgbClr val="000066"/>
                </a:solidFill>
                <a:latin typeface="Arial" charset="0"/>
                <a:cs typeface="Arial" charset="0"/>
              </a:defRPr>
            </a:lvl5pPr>
            <a:lvl6pPr marL="2514301" indent="-228573" eaLnBrk="0" fontAlgn="base" hangingPunct="0">
              <a:spcBef>
                <a:spcPct val="0"/>
              </a:spcBef>
              <a:spcAft>
                <a:spcPct val="0"/>
              </a:spcAft>
              <a:defRPr sz="2800">
                <a:solidFill>
                  <a:srgbClr val="000066"/>
                </a:solidFill>
                <a:latin typeface="Arial" charset="0"/>
                <a:cs typeface="Arial" charset="0"/>
              </a:defRPr>
            </a:lvl6pPr>
            <a:lvl7pPr marL="2971447" indent="-228573" eaLnBrk="0" fontAlgn="base" hangingPunct="0">
              <a:spcBef>
                <a:spcPct val="0"/>
              </a:spcBef>
              <a:spcAft>
                <a:spcPct val="0"/>
              </a:spcAft>
              <a:defRPr sz="2800">
                <a:solidFill>
                  <a:srgbClr val="000066"/>
                </a:solidFill>
                <a:latin typeface="Arial" charset="0"/>
                <a:cs typeface="Arial" charset="0"/>
              </a:defRPr>
            </a:lvl7pPr>
            <a:lvl8pPr marL="3428593" indent="-228573" eaLnBrk="0" fontAlgn="base" hangingPunct="0">
              <a:spcBef>
                <a:spcPct val="0"/>
              </a:spcBef>
              <a:spcAft>
                <a:spcPct val="0"/>
              </a:spcAft>
              <a:defRPr sz="2800">
                <a:solidFill>
                  <a:srgbClr val="000066"/>
                </a:solidFill>
                <a:latin typeface="Arial" charset="0"/>
                <a:cs typeface="Arial" charset="0"/>
              </a:defRPr>
            </a:lvl8pPr>
            <a:lvl9pPr marL="3885738" indent="-228573" eaLnBrk="0" fontAlgn="base" hangingPunct="0">
              <a:spcBef>
                <a:spcPct val="0"/>
              </a:spcBef>
              <a:spcAft>
                <a:spcPct val="0"/>
              </a:spcAft>
              <a:defRPr sz="2800">
                <a:solidFill>
                  <a:srgbClr val="000066"/>
                </a:solidFill>
                <a:latin typeface="Arial" charset="0"/>
                <a:cs typeface="Arial" charset="0"/>
              </a:defRPr>
            </a:lvl9pPr>
          </a:lstStyle>
          <a:p>
            <a:pPr eaLnBrk="1" hangingPunct="1"/>
            <a:fld id="{A86964DA-83B6-4EB8-B366-BD148242EAAB}" type="datetime3">
              <a:rPr lang="en-GB" sz="1200">
                <a:solidFill>
                  <a:prstClr val="black"/>
                </a:solidFill>
              </a:rPr>
              <a:pPr eaLnBrk="1" hangingPunct="1"/>
              <a:t>18 November, 2015</a:t>
            </a:fld>
            <a:endParaRPr lang="en-GB" sz="1200" dirty="0">
              <a:solidFill>
                <a:prstClr val="black"/>
              </a:solidFill>
            </a:endParaRPr>
          </a:p>
        </p:txBody>
      </p:sp>
      <p:sp>
        <p:nvSpPr>
          <p:cNvPr id="2048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rgbClr val="000066"/>
                </a:solidFill>
                <a:latin typeface="Arial" charset="0"/>
                <a:cs typeface="Arial" charset="0"/>
              </a:defRPr>
            </a:lvl1pPr>
            <a:lvl2pPr marL="742862" indent="-285716" eaLnBrk="0" hangingPunct="0">
              <a:defRPr sz="2800">
                <a:solidFill>
                  <a:srgbClr val="000066"/>
                </a:solidFill>
                <a:latin typeface="Arial" charset="0"/>
                <a:cs typeface="Arial" charset="0"/>
              </a:defRPr>
            </a:lvl2pPr>
            <a:lvl3pPr marL="1142864" indent="-228573" eaLnBrk="0" hangingPunct="0">
              <a:defRPr sz="2800">
                <a:solidFill>
                  <a:srgbClr val="000066"/>
                </a:solidFill>
                <a:latin typeface="Arial" charset="0"/>
                <a:cs typeface="Arial" charset="0"/>
              </a:defRPr>
            </a:lvl3pPr>
            <a:lvl4pPr marL="1600010" indent="-228573" eaLnBrk="0" hangingPunct="0">
              <a:defRPr sz="2800">
                <a:solidFill>
                  <a:srgbClr val="000066"/>
                </a:solidFill>
                <a:latin typeface="Arial" charset="0"/>
                <a:cs typeface="Arial" charset="0"/>
              </a:defRPr>
            </a:lvl4pPr>
            <a:lvl5pPr marL="2057156" indent="-228573" eaLnBrk="0" hangingPunct="0">
              <a:defRPr sz="2800">
                <a:solidFill>
                  <a:srgbClr val="000066"/>
                </a:solidFill>
                <a:latin typeface="Arial" charset="0"/>
                <a:cs typeface="Arial" charset="0"/>
              </a:defRPr>
            </a:lvl5pPr>
            <a:lvl6pPr marL="2514301" indent="-228573" eaLnBrk="0" fontAlgn="base" hangingPunct="0">
              <a:spcBef>
                <a:spcPct val="0"/>
              </a:spcBef>
              <a:spcAft>
                <a:spcPct val="0"/>
              </a:spcAft>
              <a:defRPr sz="2800">
                <a:solidFill>
                  <a:srgbClr val="000066"/>
                </a:solidFill>
                <a:latin typeface="Arial" charset="0"/>
                <a:cs typeface="Arial" charset="0"/>
              </a:defRPr>
            </a:lvl6pPr>
            <a:lvl7pPr marL="2971447" indent="-228573" eaLnBrk="0" fontAlgn="base" hangingPunct="0">
              <a:spcBef>
                <a:spcPct val="0"/>
              </a:spcBef>
              <a:spcAft>
                <a:spcPct val="0"/>
              </a:spcAft>
              <a:defRPr sz="2800">
                <a:solidFill>
                  <a:srgbClr val="000066"/>
                </a:solidFill>
                <a:latin typeface="Arial" charset="0"/>
                <a:cs typeface="Arial" charset="0"/>
              </a:defRPr>
            </a:lvl7pPr>
            <a:lvl8pPr marL="3428593" indent="-228573" eaLnBrk="0" fontAlgn="base" hangingPunct="0">
              <a:spcBef>
                <a:spcPct val="0"/>
              </a:spcBef>
              <a:spcAft>
                <a:spcPct val="0"/>
              </a:spcAft>
              <a:defRPr sz="2800">
                <a:solidFill>
                  <a:srgbClr val="000066"/>
                </a:solidFill>
                <a:latin typeface="Arial" charset="0"/>
                <a:cs typeface="Arial" charset="0"/>
              </a:defRPr>
            </a:lvl8pPr>
            <a:lvl9pPr marL="3885738" indent="-228573" eaLnBrk="0" fontAlgn="base" hangingPunct="0">
              <a:spcBef>
                <a:spcPct val="0"/>
              </a:spcBef>
              <a:spcAft>
                <a:spcPct val="0"/>
              </a:spcAft>
              <a:defRPr sz="2800">
                <a:solidFill>
                  <a:srgbClr val="000066"/>
                </a:solidFill>
                <a:latin typeface="Arial" charset="0"/>
                <a:cs typeface="Arial" charset="0"/>
              </a:defRPr>
            </a:lvl9pPr>
          </a:lstStyle>
          <a:p>
            <a:pPr eaLnBrk="1" hangingPunct="1"/>
            <a:fld id="{DCC424FB-1BB0-480F-8521-85BF132D3F76}" type="slidenum">
              <a:rPr lang="en-GB" sz="1200">
                <a:solidFill>
                  <a:prstClr val="black"/>
                </a:solidFill>
              </a:rPr>
              <a:pPr eaLnBrk="1" hangingPunct="1"/>
              <a:t>2</a:t>
            </a:fld>
            <a:endParaRPr lang="en-GB" sz="1200" dirty="0">
              <a:solidFill>
                <a:prstClr val="black"/>
              </a:solidFill>
            </a:endParaRPr>
          </a:p>
        </p:txBody>
      </p:sp>
      <p:sp>
        <p:nvSpPr>
          <p:cNvPr id="20485" name="Rectangle 2"/>
          <p:cNvSpPr>
            <a:spLocks noGrp="1" noRot="1" noChangeAspect="1" noChangeArrowheads="1" noTextEdit="1"/>
          </p:cNvSpPr>
          <p:nvPr>
            <p:ph type="sldImg"/>
          </p:nvPr>
        </p:nvSpPr>
        <p:spPr>
          <a:xfrm>
            <a:off x="931863" y="741363"/>
            <a:ext cx="4937125" cy="3702050"/>
          </a:xfrm>
          <a:ln/>
        </p:spPr>
      </p:sp>
      <p:sp>
        <p:nvSpPr>
          <p:cNvPr id="2048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lgn="l" eaLnBrk="1" hangingPunct="1">
              <a:buFont typeface="Arial" panose="020B0604020202020204" pitchFamily="34" charset="0"/>
              <a:buChar char="•"/>
            </a:pPr>
            <a:endParaRPr lang="en-US" dirty="0" smtClean="0"/>
          </a:p>
        </p:txBody>
      </p:sp>
      <p:sp>
        <p:nvSpPr>
          <p:cNvPr id="2" name="Footer Placeholder 1"/>
          <p:cNvSpPr>
            <a:spLocks noGrp="1"/>
          </p:cNvSpPr>
          <p:nvPr>
            <p:ph type="ftr" sz="quarter" idx="10"/>
          </p:nvPr>
        </p:nvSpPr>
        <p:spPr/>
        <p:txBody>
          <a:bodyPr/>
          <a:lstStyle/>
          <a:p>
            <a:r>
              <a:rPr lang="en-US" dirty="0" smtClean="0"/>
              <a:t>L.O. XX Title</a:t>
            </a:r>
            <a:endParaRPr lang="en-US" dirty="0"/>
          </a:p>
        </p:txBody>
      </p:sp>
    </p:spTree>
    <p:extLst>
      <p:ext uri="{BB962C8B-B14F-4D97-AF65-F5344CB8AC3E}">
        <p14:creationId xmlns:p14="http://schemas.microsoft.com/office/powerpoint/2010/main" val="33165558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rtl="0"/>
            <a:r>
              <a:rPr lang="en-CA" sz="1200" i="1" kern="1200" dirty="0" smtClean="0">
                <a:solidFill>
                  <a:schemeClr val="tx1"/>
                </a:solidFill>
                <a:effectLst/>
                <a:latin typeface="+mn-lt"/>
                <a:ea typeface="+mn-ea"/>
                <a:cs typeface="+mn-cs"/>
              </a:rPr>
              <a:t>Medical care ethics</a:t>
            </a:r>
            <a:endParaRPr lang="en-GB"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Medical care ethics has an individual emphasis and focuses on patient autonomy and a patient’s best interest. This framework is dominated by patient-focused values and moral issues in clinical practice. The framework tends to focus on the importance of promoting the cure and treatment of existing health conditions.</a:t>
            </a:r>
            <a:endParaRPr lang="en-GB" sz="1200" kern="1200" dirty="0" smtClean="0">
              <a:solidFill>
                <a:schemeClr val="tx1"/>
              </a:solidFill>
              <a:effectLst/>
              <a:latin typeface="+mn-lt"/>
              <a:ea typeface="+mn-ea"/>
              <a:cs typeface="+mn-cs"/>
            </a:endParaRPr>
          </a:p>
          <a:p>
            <a:endParaRPr lang="en-GB" dirty="0"/>
          </a:p>
        </p:txBody>
      </p:sp>
      <p:sp>
        <p:nvSpPr>
          <p:cNvPr id="4" name="Footer Placeholder 3"/>
          <p:cNvSpPr>
            <a:spLocks noGrp="1"/>
          </p:cNvSpPr>
          <p:nvPr>
            <p:ph type="ftr" sz="quarter" idx="10"/>
          </p:nvPr>
        </p:nvSpPr>
        <p:spPr/>
        <p:txBody>
          <a:bodyPr/>
          <a:lstStyle/>
          <a:p>
            <a:r>
              <a:rPr lang="en-US" smtClean="0"/>
              <a:t>L.O. XX Title</a:t>
            </a:r>
            <a:endParaRPr lang="en-US"/>
          </a:p>
        </p:txBody>
      </p:sp>
      <p:sp>
        <p:nvSpPr>
          <p:cNvPr id="5" name="Slide Number Placeholder 4"/>
          <p:cNvSpPr>
            <a:spLocks noGrp="1"/>
          </p:cNvSpPr>
          <p:nvPr>
            <p:ph type="sldNum" sz="quarter" idx="11"/>
          </p:nvPr>
        </p:nvSpPr>
        <p:spPr/>
        <p:txBody>
          <a:bodyPr/>
          <a:lstStyle/>
          <a:p>
            <a:fld id="{F78AFB8E-6032-4D64-BFAD-1D7FD8760858}" type="slidenum">
              <a:rPr lang="en-US" smtClean="0"/>
              <a:pPr/>
              <a:t>4</a:t>
            </a:fld>
            <a:endParaRPr lang="en-US"/>
          </a:p>
        </p:txBody>
      </p:sp>
    </p:spTree>
    <p:extLst>
      <p:ext uri="{BB962C8B-B14F-4D97-AF65-F5344CB8AC3E}">
        <p14:creationId xmlns:p14="http://schemas.microsoft.com/office/powerpoint/2010/main" val="2170272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rtl="0"/>
            <a:r>
              <a:rPr lang="en-CA" sz="1200" i="1" kern="1200" dirty="0" smtClean="0">
                <a:solidFill>
                  <a:schemeClr val="tx1"/>
                </a:solidFill>
                <a:effectLst/>
                <a:latin typeface="+mn-lt"/>
                <a:ea typeface="+mn-ea"/>
                <a:cs typeface="+mn-cs"/>
              </a:rPr>
              <a:t>Public health ethics</a:t>
            </a:r>
            <a:endParaRPr lang="en-GB"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Public health ethics and medical care ethics share commonalities because both relate to health. However, public health ethics encompasses measures designed to protect and enhance the health of the public and prevent ill-health (for example, through the management of large-scale programs and policies), which are different from diagnosis and treatment of disease (Thomas, 2004). The public health ethics framework emphasizes the greater good of a population or a community and the pursuit of collective action. In other words, public health activities must be directed at improving the health of entire populations. As identified by </a:t>
            </a:r>
            <a:r>
              <a:rPr lang="en-CA" sz="1200" kern="1200" dirty="0" err="1" smtClean="0">
                <a:solidFill>
                  <a:schemeClr val="tx1"/>
                </a:solidFill>
                <a:effectLst/>
                <a:latin typeface="+mn-lt"/>
                <a:ea typeface="+mn-ea"/>
                <a:cs typeface="+mn-cs"/>
              </a:rPr>
              <a:t>Benatar</a:t>
            </a:r>
            <a:r>
              <a:rPr lang="en-CA" sz="1200" kern="1200" dirty="0" smtClean="0">
                <a:solidFill>
                  <a:schemeClr val="tx1"/>
                </a:solidFill>
                <a:effectLst/>
                <a:latin typeface="+mn-lt"/>
                <a:ea typeface="+mn-ea"/>
                <a:cs typeface="+mn-cs"/>
              </a:rPr>
              <a:t> (2006), such goal may end up being in conflict with the desire to place the rights and needs of individuals above those of society. However, since the public is comprised of individuals, this can result in health benefits for individuals (Williams, 2009). </a:t>
            </a:r>
            <a:endParaRPr lang="en-GB" sz="1200" kern="1200" dirty="0" smtClean="0">
              <a:solidFill>
                <a:schemeClr val="tx1"/>
              </a:solidFill>
              <a:effectLst/>
              <a:latin typeface="+mn-lt"/>
              <a:ea typeface="+mn-ea"/>
              <a:cs typeface="+mn-cs"/>
            </a:endParaRPr>
          </a:p>
          <a:p>
            <a:r>
              <a:rPr lang="en-CA" sz="1200" i="1" kern="1200" dirty="0" smtClean="0">
                <a:solidFill>
                  <a:schemeClr val="tx1"/>
                </a:solidFill>
                <a:effectLst/>
                <a:latin typeface="+mn-lt"/>
                <a:ea typeface="+mn-ea"/>
                <a:cs typeface="+mn-cs"/>
              </a:rPr>
              <a:t>Hint for facilitator: 	</a:t>
            </a:r>
            <a:r>
              <a:rPr lang="en-CA" sz="1200" kern="1200" dirty="0" smtClean="0">
                <a:solidFill>
                  <a:schemeClr val="tx1"/>
                </a:solidFill>
                <a:effectLst/>
                <a:latin typeface="+mn-lt"/>
                <a:ea typeface="+mn-ea"/>
                <a:cs typeface="+mn-cs"/>
              </a:rPr>
              <a:t>Additional resources (audio/slide presentations, readings, related websites, exercises) relating to public health ethics can be found at </a:t>
            </a:r>
            <a:r>
              <a:rPr lang="en-CA" sz="1200" kern="1200" dirty="0" smtClean="0">
                <a:solidFill>
                  <a:schemeClr val="tx1"/>
                </a:solidFill>
                <a:effectLst/>
                <a:latin typeface="+mn-lt"/>
                <a:ea typeface="+mn-ea"/>
                <a:cs typeface="+mn-cs"/>
                <a:hlinkClick r:id="rId3"/>
              </a:rPr>
              <a:t>http://oce.sph.unc.edu/phethics/modules.htm</a:t>
            </a:r>
            <a:r>
              <a:rPr lang="en-CA" sz="1200" i="1" u="sng" kern="1200" dirty="0" smtClean="0">
                <a:solidFill>
                  <a:schemeClr val="tx1"/>
                </a:solidFill>
                <a:effectLst/>
                <a:latin typeface="+mn-lt"/>
                <a:ea typeface="+mn-ea"/>
                <a:cs typeface="+mn-cs"/>
              </a:rPr>
              <a:t> </a:t>
            </a:r>
            <a:endParaRPr lang="en-GB" dirty="0"/>
          </a:p>
        </p:txBody>
      </p:sp>
      <p:sp>
        <p:nvSpPr>
          <p:cNvPr id="4" name="Footer Placeholder 3"/>
          <p:cNvSpPr>
            <a:spLocks noGrp="1"/>
          </p:cNvSpPr>
          <p:nvPr>
            <p:ph type="ftr" sz="quarter" idx="10"/>
          </p:nvPr>
        </p:nvSpPr>
        <p:spPr/>
        <p:txBody>
          <a:bodyPr/>
          <a:lstStyle/>
          <a:p>
            <a:r>
              <a:rPr lang="en-US" smtClean="0"/>
              <a:t>L.O. XX Title</a:t>
            </a:r>
            <a:endParaRPr lang="en-US"/>
          </a:p>
        </p:txBody>
      </p:sp>
      <p:sp>
        <p:nvSpPr>
          <p:cNvPr id="5" name="Slide Number Placeholder 4"/>
          <p:cNvSpPr>
            <a:spLocks noGrp="1"/>
          </p:cNvSpPr>
          <p:nvPr>
            <p:ph type="sldNum" sz="quarter" idx="11"/>
          </p:nvPr>
        </p:nvSpPr>
        <p:spPr/>
        <p:txBody>
          <a:bodyPr/>
          <a:lstStyle/>
          <a:p>
            <a:fld id="{F78AFB8E-6032-4D64-BFAD-1D7FD8760858}" type="slidenum">
              <a:rPr lang="en-US" smtClean="0"/>
              <a:pPr/>
              <a:t>5</a:t>
            </a:fld>
            <a:endParaRPr lang="en-US"/>
          </a:p>
        </p:txBody>
      </p:sp>
    </p:spTree>
    <p:extLst>
      <p:ext uri="{BB962C8B-B14F-4D97-AF65-F5344CB8AC3E}">
        <p14:creationId xmlns:p14="http://schemas.microsoft.com/office/powerpoint/2010/main" val="42223745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rtl="0"/>
            <a:r>
              <a:rPr lang="en-CA" sz="1200" i="1" kern="1200" dirty="0" smtClean="0">
                <a:solidFill>
                  <a:schemeClr val="tx1"/>
                </a:solidFill>
                <a:effectLst/>
                <a:latin typeface="+mn-lt"/>
                <a:ea typeface="+mn-ea"/>
                <a:cs typeface="+mn-cs"/>
              </a:rPr>
              <a:t>Research ethics</a:t>
            </a:r>
            <a:endParaRPr lang="en-GB" sz="1200" kern="1200" dirty="0" smtClean="0">
              <a:solidFill>
                <a:schemeClr val="tx1"/>
              </a:solidFill>
              <a:effectLst/>
              <a:latin typeface="+mn-lt"/>
              <a:ea typeface="+mn-ea"/>
              <a:cs typeface="+mn-cs"/>
            </a:endParaRPr>
          </a:p>
          <a:p>
            <a:r>
              <a:rPr lang="en-CA" sz="1200" i="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The goals of research are oriented toward producing evidence to advance the greater good, including of individuals not yet affected by a condition or issue. At the same time, “traditional research ethics points to the primary value of the human person, and focuses largely on constraining the use of individuals (whether their bodies, parts, stories, or information) as means for the pursuit of collective scientific or technological ends” (Kenny and </a:t>
            </a:r>
            <a:r>
              <a:rPr lang="en-CA" sz="1200" kern="1200" dirty="0" err="1" smtClean="0">
                <a:solidFill>
                  <a:schemeClr val="tx1"/>
                </a:solidFill>
                <a:effectLst/>
                <a:latin typeface="+mn-lt"/>
                <a:ea typeface="+mn-ea"/>
                <a:cs typeface="+mn-cs"/>
              </a:rPr>
              <a:t>Giacomini</a:t>
            </a:r>
            <a:r>
              <a:rPr lang="en-CA" sz="1200" kern="1200" dirty="0" smtClean="0">
                <a:solidFill>
                  <a:schemeClr val="tx1"/>
                </a:solidFill>
                <a:effectLst/>
                <a:latin typeface="+mn-lt"/>
                <a:ea typeface="+mn-ea"/>
                <a:cs typeface="+mn-cs"/>
              </a:rPr>
              <a:t>, 2005, p.252) </a:t>
            </a:r>
            <a:endParaRPr lang="en-GB" sz="1200" kern="1200" dirty="0" smtClean="0">
              <a:solidFill>
                <a:schemeClr val="tx1"/>
              </a:solidFill>
              <a:effectLst/>
              <a:latin typeface="+mn-lt"/>
              <a:ea typeface="+mn-ea"/>
              <a:cs typeface="+mn-cs"/>
            </a:endParaRPr>
          </a:p>
          <a:p>
            <a:endParaRPr lang="en-GB" dirty="0"/>
          </a:p>
        </p:txBody>
      </p:sp>
      <p:sp>
        <p:nvSpPr>
          <p:cNvPr id="4" name="Footer Placeholder 3"/>
          <p:cNvSpPr>
            <a:spLocks noGrp="1"/>
          </p:cNvSpPr>
          <p:nvPr>
            <p:ph type="ftr" sz="quarter" idx="10"/>
          </p:nvPr>
        </p:nvSpPr>
        <p:spPr/>
        <p:txBody>
          <a:bodyPr/>
          <a:lstStyle/>
          <a:p>
            <a:r>
              <a:rPr lang="en-US" smtClean="0"/>
              <a:t>L.O. XX Title</a:t>
            </a:r>
            <a:endParaRPr lang="en-US"/>
          </a:p>
        </p:txBody>
      </p:sp>
      <p:sp>
        <p:nvSpPr>
          <p:cNvPr id="5" name="Slide Number Placeholder 4"/>
          <p:cNvSpPr>
            <a:spLocks noGrp="1"/>
          </p:cNvSpPr>
          <p:nvPr>
            <p:ph type="sldNum" sz="quarter" idx="11"/>
          </p:nvPr>
        </p:nvSpPr>
        <p:spPr/>
        <p:txBody>
          <a:bodyPr/>
          <a:lstStyle/>
          <a:p>
            <a:fld id="{F78AFB8E-6032-4D64-BFAD-1D7FD8760858}" type="slidenum">
              <a:rPr lang="en-US" smtClean="0"/>
              <a:pPr/>
              <a:t>6</a:t>
            </a:fld>
            <a:endParaRPr lang="en-US"/>
          </a:p>
        </p:txBody>
      </p:sp>
    </p:spTree>
    <p:extLst>
      <p:ext uri="{BB962C8B-B14F-4D97-AF65-F5344CB8AC3E}">
        <p14:creationId xmlns:p14="http://schemas.microsoft.com/office/powerpoint/2010/main" val="32117380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scientific or technological ends” (Kenny and </a:t>
            </a:r>
            <a:r>
              <a:rPr lang="en-CA" sz="1200" kern="1200" dirty="0" err="1" smtClean="0">
                <a:solidFill>
                  <a:schemeClr val="tx1"/>
                </a:solidFill>
                <a:effectLst/>
                <a:latin typeface="+mn-lt"/>
                <a:ea typeface="+mn-ea"/>
                <a:cs typeface="+mn-cs"/>
              </a:rPr>
              <a:t>Giacomini</a:t>
            </a:r>
            <a:r>
              <a:rPr lang="en-CA" sz="1200" kern="1200" dirty="0" smtClean="0">
                <a:solidFill>
                  <a:schemeClr val="tx1"/>
                </a:solidFill>
                <a:effectLst/>
                <a:latin typeface="+mn-lt"/>
                <a:ea typeface="+mn-ea"/>
                <a:cs typeface="+mn-cs"/>
              </a:rPr>
              <a:t>, 2005, p.252) </a:t>
            </a:r>
            <a:endParaRPr lang="en-GB" sz="1200" kern="1200" dirty="0" smtClean="0">
              <a:solidFill>
                <a:schemeClr val="tx1"/>
              </a:solidFill>
              <a:effectLst/>
              <a:latin typeface="+mn-lt"/>
              <a:ea typeface="+mn-ea"/>
              <a:cs typeface="+mn-cs"/>
            </a:endParaRPr>
          </a:p>
          <a:p>
            <a:pPr lvl="0"/>
            <a:r>
              <a:rPr lang="en-CA" sz="1200" i="1" kern="1200" dirty="0" smtClean="0">
                <a:solidFill>
                  <a:schemeClr val="tx1"/>
                </a:solidFill>
                <a:effectLst/>
                <a:latin typeface="+mn-lt"/>
                <a:ea typeface="+mn-ea"/>
                <a:cs typeface="+mn-cs"/>
              </a:rPr>
              <a:t> Choosing the right framework</a:t>
            </a:r>
            <a:endParaRPr lang="en-GB"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Context will dictate which of the three frameworks must prevail over the others. Once it is established which framework must prevail, it is not the case that the ethical obligations of other frameworks no longer apply. Instead, it may mean that other interventions are required to protect all affected parties. For instance, when public health interventions are applied in a broad fashion, it will be impracticable or impossible to require individual informed consent. Rather, other safeguard mechanisms may need to be put in place to protect individual interests (including the liberty to refrain from or withdraw consent). </a:t>
            </a:r>
            <a:endParaRPr lang="en-GB"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A good example of this is when, following the outbreak of severe acute respiratory syndrome (SARS), research ethics committees became aware of the need to respond quickly to public health emergencies (Naylor, 2003). In some cases they were willing to approve a waiver of informed consent for certain research interventions, such as collection of patient healthcare data, because the importance of finding a treatment for a lethal virus was considered to be of greater benefit than the protection of individual health data. Nevertheless, the protection of patient privacy was maintained through a number of precautions, including by limiting to a great extent who had access to the information and what elements of information they had access to. </a:t>
            </a:r>
            <a:endParaRPr lang="en-GB"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Therefore, overriding a given ethical framework does not necessarily mean diluting protections. In some cases, it may actually imply the creation of more stringent protections of a different sort.</a:t>
            </a:r>
            <a:endParaRPr lang="en-GB" sz="1200" kern="1200" dirty="0" smtClean="0">
              <a:solidFill>
                <a:schemeClr val="tx1"/>
              </a:solidFill>
              <a:effectLst/>
              <a:latin typeface="+mn-lt"/>
              <a:ea typeface="+mn-ea"/>
              <a:cs typeface="+mn-cs"/>
            </a:endParaRPr>
          </a:p>
          <a:p>
            <a:pPr lvl="0"/>
            <a:r>
              <a:rPr lang="en-CA" sz="1200" i="1" kern="1200" dirty="0" smtClean="0">
                <a:solidFill>
                  <a:schemeClr val="tx1"/>
                </a:solidFill>
                <a:effectLst/>
                <a:latin typeface="+mn-lt"/>
                <a:ea typeface="+mn-ea"/>
                <a:cs typeface="+mn-cs"/>
              </a:rPr>
              <a:t>The issue of multiple allegiances</a:t>
            </a:r>
            <a:endParaRPr lang="en-GB"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When practitioners are trained or prepared to perform a role in a certain setting, the aims and ethical obligations of that role need to be set out as clearly as possible to pre-empt confusion about duties and allegiances. One potential major challenge in trying to reconcile the ethics of medical care, research, and public health service concerns the answer to the question “To whom is the duty of care owed?”. </a:t>
            </a:r>
            <a:endParaRPr lang="en-GB"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Confusion about duty is especially likely when the aims of a given intervention are layered so that there is possibly more than one intended goal (for example, as might be the case when health professionals are engaged to perform research in the process of delivering a public health intervention). This issue of multiple allegiances has been reported as an important challenge in the literature, including for professionals working in situations of disaster or armed conflict (Schwartz et al, 2012). </a:t>
            </a:r>
            <a:endParaRPr lang="en-GB"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
            </a:r>
            <a:br>
              <a:rPr lang="en-CA" sz="1200" kern="1200" dirty="0" smtClean="0">
                <a:solidFill>
                  <a:schemeClr val="tx1"/>
                </a:solidFill>
                <a:effectLst/>
                <a:latin typeface="+mn-lt"/>
                <a:ea typeface="+mn-ea"/>
                <a:cs typeface="+mn-cs"/>
              </a:rPr>
            </a:br>
            <a:r>
              <a:rPr lang="en-CA"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endParaRPr lang="en-GB" dirty="0"/>
          </a:p>
        </p:txBody>
      </p:sp>
      <p:sp>
        <p:nvSpPr>
          <p:cNvPr id="4" name="Footer Placeholder 3"/>
          <p:cNvSpPr>
            <a:spLocks noGrp="1"/>
          </p:cNvSpPr>
          <p:nvPr>
            <p:ph type="ftr" sz="quarter" idx="10"/>
          </p:nvPr>
        </p:nvSpPr>
        <p:spPr/>
        <p:txBody>
          <a:bodyPr/>
          <a:lstStyle/>
          <a:p>
            <a:r>
              <a:rPr lang="en-US" smtClean="0"/>
              <a:t>L.O. XX Title</a:t>
            </a:r>
            <a:endParaRPr lang="en-US"/>
          </a:p>
        </p:txBody>
      </p:sp>
      <p:sp>
        <p:nvSpPr>
          <p:cNvPr id="5" name="Slide Number Placeholder 4"/>
          <p:cNvSpPr>
            <a:spLocks noGrp="1"/>
          </p:cNvSpPr>
          <p:nvPr>
            <p:ph type="sldNum" sz="quarter" idx="11"/>
          </p:nvPr>
        </p:nvSpPr>
        <p:spPr/>
        <p:txBody>
          <a:bodyPr/>
          <a:lstStyle/>
          <a:p>
            <a:fld id="{F78AFB8E-6032-4D64-BFAD-1D7FD8760858}" type="slidenum">
              <a:rPr lang="en-US" smtClean="0"/>
              <a:pPr/>
              <a:t>7</a:t>
            </a:fld>
            <a:endParaRPr lang="en-US"/>
          </a:p>
        </p:txBody>
      </p:sp>
    </p:spTree>
    <p:extLst>
      <p:ext uri="{BB962C8B-B14F-4D97-AF65-F5344CB8AC3E}">
        <p14:creationId xmlns:p14="http://schemas.microsoft.com/office/powerpoint/2010/main" val="32691932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smtClean="0"/>
              <a:t>The facilitator divides the group into smaller ones, distributes a copy of Table X to each small group, and asks trainees to identify the distinctions and areas of convergence between the three ethics frameworks before they reconvene to discuss.</a:t>
            </a:r>
            <a:endParaRPr lang="en-GB" dirty="0" smtClean="0"/>
          </a:p>
          <a:p>
            <a:endParaRPr lang="en-GB" dirty="0"/>
          </a:p>
        </p:txBody>
      </p:sp>
      <p:sp>
        <p:nvSpPr>
          <p:cNvPr id="4" name="Footer Placeholder 3"/>
          <p:cNvSpPr>
            <a:spLocks noGrp="1"/>
          </p:cNvSpPr>
          <p:nvPr>
            <p:ph type="ftr" sz="quarter" idx="10"/>
          </p:nvPr>
        </p:nvSpPr>
        <p:spPr/>
        <p:txBody>
          <a:bodyPr/>
          <a:lstStyle/>
          <a:p>
            <a:r>
              <a:rPr lang="en-US" smtClean="0"/>
              <a:t>L.O. XX Title</a:t>
            </a:r>
            <a:endParaRPr lang="en-US"/>
          </a:p>
        </p:txBody>
      </p:sp>
      <p:sp>
        <p:nvSpPr>
          <p:cNvPr id="5" name="Slide Number Placeholder 4"/>
          <p:cNvSpPr>
            <a:spLocks noGrp="1"/>
          </p:cNvSpPr>
          <p:nvPr>
            <p:ph type="sldNum" sz="quarter" idx="11"/>
          </p:nvPr>
        </p:nvSpPr>
        <p:spPr/>
        <p:txBody>
          <a:bodyPr/>
          <a:lstStyle/>
          <a:p>
            <a:fld id="{F78AFB8E-6032-4D64-BFAD-1D7FD8760858}" type="slidenum">
              <a:rPr lang="en-US" smtClean="0"/>
              <a:pPr/>
              <a:t>8</a:t>
            </a:fld>
            <a:endParaRPr lang="en-US"/>
          </a:p>
        </p:txBody>
      </p:sp>
    </p:spTree>
    <p:extLst>
      <p:ext uri="{BB962C8B-B14F-4D97-AF65-F5344CB8AC3E}">
        <p14:creationId xmlns:p14="http://schemas.microsoft.com/office/powerpoint/2010/main" val="7158297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rtl="0"/>
            <a:r>
              <a:rPr lang="en-CA" sz="1200" b="1" kern="1200" dirty="0" smtClean="0">
                <a:solidFill>
                  <a:schemeClr val="tx1"/>
                </a:solidFill>
                <a:effectLst/>
                <a:latin typeface="+mn-lt"/>
                <a:ea typeface="+mn-ea"/>
                <a:cs typeface="+mn-cs"/>
              </a:rPr>
              <a:t>Background</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“The therapeutic misconception occurs when a research subject fails to appreciate the distinction between the imperatives of clinical research and of ordinary treatment, and therefore inaccurately attributes therapeutic intent to research procedures.” </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a:t>
            </a:r>
            <a:r>
              <a:rPr lang="en-GB" sz="1200" i="1" kern="1200" dirty="0" err="1" smtClean="0">
                <a:solidFill>
                  <a:schemeClr val="tx1"/>
                </a:solidFill>
                <a:effectLst/>
                <a:latin typeface="+mn-lt"/>
                <a:ea typeface="+mn-ea"/>
                <a:cs typeface="+mn-cs"/>
              </a:rPr>
              <a:t>Lidz</a:t>
            </a:r>
            <a:r>
              <a:rPr lang="en-GB" sz="1200" i="1" kern="1200" dirty="0" smtClean="0">
                <a:solidFill>
                  <a:schemeClr val="tx1"/>
                </a:solidFill>
                <a:effectLst/>
                <a:latin typeface="+mn-lt"/>
                <a:ea typeface="+mn-ea"/>
                <a:cs typeface="+mn-cs"/>
              </a:rPr>
              <a:t> &amp; </a:t>
            </a:r>
            <a:r>
              <a:rPr lang="en-GB" sz="1200" i="1" kern="1200" dirty="0" err="1" smtClean="0">
                <a:solidFill>
                  <a:schemeClr val="tx1"/>
                </a:solidFill>
                <a:effectLst/>
                <a:latin typeface="+mn-lt"/>
                <a:ea typeface="+mn-ea"/>
                <a:cs typeface="+mn-cs"/>
              </a:rPr>
              <a:t>Appelbaum</a:t>
            </a:r>
            <a:r>
              <a:rPr lang="en-GB" sz="1200" i="1" kern="1200" dirty="0" smtClean="0">
                <a:solidFill>
                  <a:schemeClr val="tx1"/>
                </a:solidFill>
                <a:effectLst/>
                <a:latin typeface="+mn-lt"/>
                <a:ea typeface="+mn-ea"/>
                <a:cs typeface="+mn-cs"/>
              </a:rPr>
              <a:t> 2002: V55)</a:t>
            </a:r>
            <a:endParaRPr lang="en-GB"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Medical professionals and clinical contexts are normally associated with therapeutic care. It is, as a result, easy for individuals approached for participation in a study that involves clinical procedures, clinical contexts, and/or clinicians to assume that the intervention received is medical care. A patient who </a:t>
            </a:r>
            <a:r>
              <a:rPr lang="en-GB" sz="1200" kern="1200" dirty="0" err="1" smtClean="0">
                <a:solidFill>
                  <a:schemeClr val="tx1"/>
                </a:solidFill>
                <a:effectLst/>
                <a:latin typeface="+mn-lt"/>
                <a:ea typeface="+mn-ea"/>
                <a:cs typeface="+mn-cs"/>
              </a:rPr>
              <a:t>enrolls</a:t>
            </a:r>
            <a:r>
              <a:rPr lang="en-GB" sz="1200" kern="1200" dirty="0" smtClean="0">
                <a:solidFill>
                  <a:schemeClr val="tx1"/>
                </a:solidFill>
                <a:effectLst/>
                <a:latin typeface="+mn-lt"/>
                <a:ea typeface="+mn-ea"/>
                <a:cs typeface="+mn-cs"/>
              </a:rPr>
              <a:t> in clinical research aimed at enhancing understanding of their condition or at developing a therapy that could work better than current options may grow an overly optimistic and distorted sense of the possible therapeutic benefits of their participation. Alternatively, when a physician simultaneously holds both a therapeutic and a research relationship with an individual, as is often the case in surgical research, both the physician and patient may feel unsure of where individualized care ends and research begins.</a:t>
            </a:r>
          </a:p>
          <a:p>
            <a:r>
              <a:rPr lang="en-GB" sz="1200" kern="1200" dirty="0" smtClean="0">
                <a:solidFill>
                  <a:schemeClr val="tx1"/>
                </a:solidFill>
                <a:effectLst/>
                <a:latin typeface="+mn-lt"/>
                <a:ea typeface="+mn-ea"/>
                <a:cs typeface="+mn-cs"/>
              </a:rPr>
              <a:t>Despite the problem of the therapeutic misconception (TM) being first formally defined for the bioethics community in 1982 (</a:t>
            </a:r>
            <a:r>
              <a:rPr lang="en-GB" sz="1200" kern="1200" dirty="0" err="1" smtClean="0">
                <a:solidFill>
                  <a:schemeClr val="tx1"/>
                </a:solidFill>
                <a:effectLst/>
                <a:latin typeface="+mn-lt"/>
                <a:ea typeface="+mn-ea"/>
                <a:cs typeface="+mn-cs"/>
              </a:rPr>
              <a:t>Appelbaum</a:t>
            </a:r>
            <a:r>
              <a:rPr lang="en-GB" sz="1200" kern="1200" dirty="0" smtClean="0">
                <a:solidFill>
                  <a:schemeClr val="tx1"/>
                </a:solidFill>
                <a:effectLst/>
                <a:latin typeface="+mn-lt"/>
                <a:ea typeface="+mn-ea"/>
                <a:cs typeface="+mn-cs"/>
              </a:rPr>
              <a:t> et al.), the notion that it is ethically essential for research participants to clearly grasp the difference between research and their medical care is in fact well established since post-WWII ethical codes guiding medical research. Specifically, the imperative that no research on humans be conducted without the voluntary and </a:t>
            </a:r>
            <a:r>
              <a:rPr lang="en-GB" sz="1200" i="1" kern="1200" dirty="0" smtClean="0">
                <a:solidFill>
                  <a:schemeClr val="tx1"/>
                </a:solidFill>
                <a:effectLst/>
                <a:latin typeface="+mn-lt"/>
                <a:ea typeface="+mn-ea"/>
                <a:cs typeface="+mn-cs"/>
              </a:rPr>
              <a:t>informed</a:t>
            </a:r>
            <a:r>
              <a:rPr lang="en-GB" sz="1200" kern="1200" dirty="0" smtClean="0">
                <a:solidFill>
                  <a:schemeClr val="tx1"/>
                </a:solidFill>
                <a:effectLst/>
                <a:latin typeface="+mn-lt"/>
                <a:ea typeface="+mn-ea"/>
                <a:cs typeface="+mn-cs"/>
              </a:rPr>
              <a:t> consent of research subjects </a:t>
            </a:r>
            <a:r>
              <a:rPr lang="en-GB" sz="1200" i="1" kern="1200" dirty="0" smtClean="0">
                <a:solidFill>
                  <a:schemeClr val="tx1"/>
                </a:solidFill>
                <a:effectLst/>
                <a:latin typeface="+mn-lt"/>
                <a:ea typeface="+mn-ea"/>
                <a:cs typeface="+mn-cs"/>
              </a:rPr>
              <a:t>and</a:t>
            </a:r>
            <a:r>
              <a:rPr lang="en-GB" sz="1200" kern="1200" dirty="0" smtClean="0">
                <a:solidFill>
                  <a:schemeClr val="tx1"/>
                </a:solidFill>
                <a:effectLst/>
                <a:latin typeface="+mn-lt"/>
                <a:ea typeface="+mn-ea"/>
                <a:cs typeface="+mn-cs"/>
              </a:rPr>
              <a:t> the associated promise that researchers will foster and respect their autonomy are stressed throughout the Nuremberg Code of 1947 and the World Medical Association’s 1964 Declaration of Helsinki (see LO1.3). </a:t>
            </a:r>
          </a:p>
          <a:p>
            <a:r>
              <a:rPr lang="en-GB" sz="1200" kern="1200" dirty="0" smtClean="0">
                <a:solidFill>
                  <a:schemeClr val="tx1"/>
                </a:solidFill>
                <a:effectLst/>
                <a:latin typeface="+mn-lt"/>
                <a:ea typeface="+mn-ea"/>
                <a:cs typeface="+mn-cs"/>
              </a:rPr>
              <a:t>If the notion of TM has taken such prominence in bioethics, it is because it is believed that TM can compromise the ethical integrity of a research project. TM undermines the informed and voluntary consent of research participants, which is the cornerstone of participant and societal trust in health research. Most public health research requires the voluntary and informed consent of research participants, and where it is required, researchers have a duty, in accordance with established ethical principles of transparency and fair process, to provide honest and accessible explanations of research goals, procedures, risks, and benefits to potential participants. If participants do not understand how health research differs from routine medical care, they are unlikely to understand fully the potential consequences of research participation, and thus cannot make an informed decision to participate or refuse participation in a study. Participants cannot be considered to be exerting agency and autonomy in decision-making if they do not understand study objectives. If an individual volunteers for research based on a misconception of the research as therapy, they later may grow resentful of and/or withdraw from the research when their misunderstanding dissipates. There may also be a backlash against the research team and research enterprise in general if a participant enters research expecting therapeutic benefits that never materialize (</a:t>
            </a:r>
            <a:r>
              <a:rPr lang="en-GB" sz="1200" kern="1200" dirty="0" err="1" smtClean="0">
                <a:solidFill>
                  <a:schemeClr val="tx1"/>
                </a:solidFill>
                <a:effectLst/>
                <a:latin typeface="+mn-lt"/>
                <a:ea typeface="+mn-ea"/>
                <a:cs typeface="+mn-cs"/>
              </a:rPr>
              <a:t>Lidz</a:t>
            </a:r>
            <a:r>
              <a:rPr lang="en-GB" sz="1200" kern="1200" dirty="0" smtClean="0">
                <a:solidFill>
                  <a:schemeClr val="tx1"/>
                </a:solidFill>
                <a:effectLst/>
                <a:latin typeface="+mn-lt"/>
                <a:ea typeface="+mn-ea"/>
                <a:cs typeface="+mn-cs"/>
              </a:rPr>
              <a:t> &amp; </a:t>
            </a:r>
            <a:r>
              <a:rPr lang="en-GB" sz="1200" kern="1200" dirty="0" err="1" smtClean="0">
                <a:solidFill>
                  <a:schemeClr val="tx1"/>
                </a:solidFill>
                <a:effectLst/>
                <a:latin typeface="+mn-lt"/>
                <a:ea typeface="+mn-ea"/>
                <a:cs typeface="+mn-cs"/>
              </a:rPr>
              <a:t>Appelbaum</a:t>
            </a:r>
            <a:r>
              <a:rPr lang="en-GB" sz="1200" kern="1200" dirty="0" smtClean="0">
                <a:solidFill>
                  <a:schemeClr val="tx1"/>
                </a:solidFill>
                <a:effectLst/>
                <a:latin typeface="+mn-lt"/>
                <a:ea typeface="+mn-ea"/>
                <a:cs typeface="+mn-cs"/>
              </a:rPr>
              <a:t> 2002). </a:t>
            </a:r>
          </a:p>
          <a:p>
            <a:r>
              <a:rPr lang="en-GB" sz="1200" kern="1200" dirty="0" smtClean="0">
                <a:solidFill>
                  <a:schemeClr val="tx1"/>
                </a:solidFill>
                <a:effectLst/>
                <a:latin typeface="+mn-lt"/>
                <a:ea typeface="+mn-ea"/>
                <a:cs typeface="+mn-cs"/>
              </a:rPr>
              <a:t>To mitigate the risk of TM, </a:t>
            </a:r>
            <a:r>
              <a:rPr lang="en-US" sz="1200" kern="1200" dirty="0" smtClean="0">
                <a:solidFill>
                  <a:schemeClr val="tx1"/>
                </a:solidFill>
                <a:effectLst/>
                <a:latin typeface="+mn-lt"/>
                <a:ea typeface="+mn-ea"/>
                <a:cs typeface="+mn-cs"/>
              </a:rPr>
              <a:t>it is important that health care workers play a significant role throughout public health emergencies. Some of the strategies they can adopt are explored below. </a:t>
            </a:r>
            <a:endParaRPr lang="en-GB" sz="1200" kern="1200" dirty="0" smtClean="0">
              <a:solidFill>
                <a:schemeClr val="tx1"/>
              </a:solidFill>
              <a:effectLst/>
              <a:latin typeface="+mn-lt"/>
              <a:ea typeface="+mn-ea"/>
              <a:cs typeface="+mn-cs"/>
            </a:endParaRPr>
          </a:p>
          <a:p>
            <a:endParaRPr lang="en-GB" dirty="0"/>
          </a:p>
        </p:txBody>
      </p:sp>
      <p:sp>
        <p:nvSpPr>
          <p:cNvPr id="4" name="Footer Placeholder 3"/>
          <p:cNvSpPr>
            <a:spLocks noGrp="1"/>
          </p:cNvSpPr>
          <p:nvPr>
            <p:ph type="ftr" sz="quarter" idx="10"/>
          </p:nvPr>
        </p:nvSpPr>
        <p:spPr/>
        <p:txBody>
          <a:bodyPr/>
          <a:lstStyle/>
          <a:p>
            <a:r>
              <a:rPr lang="en-US" smtClean="0"/>
              <a:t>L.O. XX Title</a:t>
            </a:r>
            <a:endParaRPr lang="en-US"/>
          </a:p>
        </p:txBody>
      </p:sp>
      <p:sp>
        <p:nvSpPr>
          <p:cNvPr id="5" name="Slide Number Placeholder 4"/>
          <p:cNvSpPr>
            <a:spLocks noGrp="1"/>
          </p:cNvSpPr>
          <p:nvPr>
            <p:ph type="sldNum" sz="quarter" idx="11"/>
          </p:nvPr>
        </p:nvSpPr>
        <p:spPr/>
        <p:txBody>
          <a:bodyPr/>
          <a:lstStyle/>
          <a:p>
            <a:fld id="{F78AFB8E-6032-4D64-BFAD-1D7FD8760858}" type="slidenum">
              <a:rPr lang="en-US" smtClean="0"/>
              <a:pPr/>
              <a:t>9</a:t>
            </a:fld>
            <a:endParaRPr lang="en-US"/>
          </a:p>
        </p:txBody>
      </p:sp>
    </p:spTree>
    <p:extLst>
      <p:ext uri="{BB962C8B-B14F-4D97-AF65-F5344CB8AC3E}">
        <p14:creationId xmlns:p14="http://schemas.microsoft.com/office/powerpoint/2010/main" val="16573923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mj-lt"/>
              <a:buAutoNum type="arabicPeriod"/>
            </a:pPr>
            <a:r>
              <a:rPr lang="en-GB" sz="1500" i="1" dirty="0" smtClean="0"/>
              <a:t>Augmented informational process using a neutral discloser</a:t>
            </a:r>
            <a:endParaRPr lang="en-GB" sz="1500" dirty="0" smtClean="0"/>
          </a:p>
          <a:p>
            <a:r>
              <a:rPr lang="en-GB" sz="1200" dirty="0" smtClean="0"/>
              <a:t>This is a strategy wherein a knowledgeable individual who is ‘neutral’ because they are uninvolved in the study and ideally not part of the participant’s circle of care explains to potential participants “key </a:t>
            </a:r>
            <a:r>
              <a:rPr lang="en-GB" sz="1200" dirty="0" err="1" smtClean="0"/>
              <a:t>methodologic</a:t>
            </a:r>
            <a:r>
              <a:rPr lang="en-GB" sz="1200" dirty="0" smtClean="0"/>
              <a:t> aspects of the research project, especially methods that might conflict with the principle of personal care” (</a:t>
            </a:r>
            <a:r>
              <a:rPr lang="en-GB" sz="1200" dirty="0" err="1" smtClean="0"/>
              <a:t>Appelbaum</a:t>
            </a:r>
            <a:r>
              <a:rPr lang="en-GB" sz="1200" dirty="0" smtClean="0"/>
              <a:t> et al. 1987: 23). As Miller and </a:t>
            </a:r>
            <a:r>
              <a:rPr lang="en-GB" sz="1200" dirty="0" err="1" smtClean="0"/>
              <a:t>Wendler</a:t>
            </a:r>
            <a:r>
              <a:rPr lang="en-GB" sz="1200" dirty="0" smtClean="0"/>
              <a:t> note in a review of TM, “subjects exposed to this neutral and augmented disclosure had a better understanding of important aspects of the research design, including randomization, use of placebo, and protocol-defined limitations on treatment” (2006: 39).</a:t>
            </a:r>
          </a:p>
          <a:p>
            <a:endParaRPr lang="en-GB" sz="1200" dirty="0" smtClean="0"/>
          </a:p>
          <a:p>
            <a:pPr marL="342900" indent="-342900">
              <a:buFont typeface="+mj-lt"/>
              <a:buAutoNum type="arabicPeriod" startAt="2"/>
            </a:pPr>
            <a:r>
              <a:rPr lang="en-GB" sz="1500" i="1" dirty="0" smtClean="0"/>
              <a:t>Community consultation </a:t>
            </a:r>
            <a:endParaRPr lang="en-GB" sz="1500" dirty="0" smtClean="0"/>
          </a:p>
          <a:p>
            <a:r>
              <a:rPr lang="en-GB" sz="1200" dirty="0" smtClean="0"/>
              <a:t>Increasingly, health researchers are recognizing that collaboration with study communities is a key ethical principle of good medical research. Where public health research involves working with a population or in a context that is unfamiliar to the researcher(s), community consultations are particularly important.</a:t>
            </a:r>
          </a:p>
          <a:p>
            <a:r>
              <a:rPr lang="en-GB" sz="1200" dirty="0" smtClean="0"/>
              <a:t>Working with the study community can help researchers ensure that their explanation of study goals, procedures, and potential risks and benefits makes sense to potential participants—taking educational, cultural, and linguistic differences into account. </a:t>
            </a:r>
            <a:r>
              <a:rPr lang="en-GB" sz="1200" dirty="0" err="1" smtClean="0"/>
              <a:t>Médecins</a:t>
            </a:r>
            <a:r>
              <a:rPr lang="en-GB" sz="1200" dirty="0" smtClean="0"/>
              <a:t> Sans </a:t>
            </a:r>
            <a:r>
              <a:rPr lang="en-GB" sz="1200" dirty="0" err="1" smtClean="0"/>
              <a:t>Frontières</a:t>
            </a:r>
            <a:r>
              <a:rPr lang="en-GB" sz="1200" dirty="0" smtClean="0"/>
              <a:t> (MSF) suggests that consent forms and information sessions for the study should be tested for clarity on representatives from the community before the initiation of research (2005). This “pre-testing” of the informed consent process for the study can help the research team identify possible sources or reasons the TM might occur amongst participants in a specific context. </a:t>
            </a:r>
          </a:p>
          <a:p>
            <a:endParaRPr lang="en-GB" sz="1200" dirty="0" smtClean="0"/>
          </a:p>
          <a:p>
            <a:pPr marL="228600" indent="-228600">
              <a:buFont typeface="+mj-lt"/>
              <a:buAutoNum type="arabicPeriod" startAt="3"/>
            </a:pPr>
            <a:r>
              <a:rPr lang="en-GB" sz="1100" i="1" dirty="0" smtClean="0"/>
              <a:t>Pre-study community information sessions</a:t>
            </a:r>
            <a:endParaRPr lang="en-GB" sz="1100" dirty="0" smtClean="0"/>
          </a:p>
          <a:p>
            <a:r>
              <a:rPr lang="en-GB" sz="1200" dirty="0" smtClean="0"/>
              <a:t>While time may be limited in public health emergencies, chances of participants harbouring therapeutic misconceptions about a study can be reduced through pre-study community information sessions. These can increase understanding in the community “on the research to be done and on the purpose and process of seeking informed consent” (MSF 2005: 2), thereby ensuring that potential participants do not harbour misconceptions and engage in informed and voluntary decision-making. Pre-information community information sessions can also build trust between community members and the research team, potentially making it easier to raise any questions or concerns prior to deciding about study participation.</a:t>
            </a:r>
          </a:p>
          <a:p>
            <a:endParaRPr lang="en-GB" sz="1200" dirty="0" smtClean="0"/>
          </a:p>
          <a:p>
            <a:endParaRPr lang="en-GB" dirty="0"/>
          </a:p>
        </p:txBody>
      </p:sp>
      <p:sp>
        <p:nvSpPr>
          <p:cNvPr id="4" name="Footer Placeholder 3"/>
          <p:cNvSpPr>
            <a:spLocks noGrp="1"/>
          </p:cNvSpPr>
          <p:nvPr>
            <p:ph type="ftr" sz="quarter" idx="10"/>
          </p:nvPr>
        </p:nvSpPr>
        <p:spPr/>
        <p:txBody>
          <a:bodyPr/>
          <a:lstStyle/>
          <a:p>
            <a:r>
              <a:rPr lang="en-US" smtClean="0"/>
              <a:t>L.O. XX Title</a:t>
            </a:r>
            <a:endParaRPr lang="en-US"/>
          </a:p>
        </p:txBody>
      </p:sp>
      <p:sp>
        <p:nvSpPr>
          <p:cNvPr id="5" name="Slide Number Placeholder 4"/>
          <p:cNvSpPr>
            <a:spLocks noGrp="1"/>
          </p:cNvSpPr>
          <p:nvPr>
            <p:ph type="sldNum" sz="quarter" idx="11"/>
          </p:nvPr>
        </p:nvSpPr>
        <p:spPr/>
        <p:txBody>
          <a:bodyPr/>
          <a:lstStyle/>
          <a:p>
            <a:fld id="{F78AFB8E-6032-4D64-BFAD-1D7FD8760858}" type="slidenum">
              <a:rPr lang="en-US" smtClean="0"/>
              <a:pPr/>
              <a:t>11</a:t>
            </a:fld>
            <a:endParaRPr lang="en-US"/>
          </a:p>
        </p:txBody>
      </p:sp>
    </p:spTree>
    <p:extLst>
      <p:ext uri="{BB962C8B-B14F-4D97-AF65-F5344CB8AC3E}">
        <p14:creationId xmlns:p14="http://schemas.microsoft.com/office/powerpoint/2010/main" val="3984650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bg>
      <p:bgPr>
        <a:gradFill flip="none" rotWithShape="1">
          <a:gsLst>
            <a:gs pos="0">
              <a:schemeClr val="bg1">
                <a:tint val="40000"/>
                <a:satMod val="350000"/>
                <a:alpha val="10000"/>
              </a:schemeClr>
            </a:gs>
            <a:gs pos="40000">
              <a:srgbClr val="1E7FB8">
                <a:alpha val="10000"/>
              </a:srgbClr>
            </a:gs>
            <a:gs pos="100000">
              <a:srgbClr val="000066">
                <a:alpha val="10000"/>
              </a:srgb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600"/>
            </a:lvl1pPr>
            <a:lvl2pPr>
              <a:defRPr sz="2200"/>
            </a:lvl2pPr>
            <a:lvl3pPr>
              <a:defRPr sz="2000"/>
            </a:lvl3pPr>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Line 6"/>
          <p:cNvSpPr>
            <a:spLocks noChangeShapeType="1"/>
          </p:cNvSpPr>
          <p:nvPr userDrawn="1"/>
        </p:nvSpPr>
        <p:spPr bwMode="auto">
          <a:xfrm>
            <a:off x="0" y="908545"/>
            <a:ext cx="9144000" cy="0"/>
          </a:xfrm>
          <a:prstGeom prst="line">
            <a:avLst/>
          </a:prstGeom>
          <a:noFill/>
          <a:ln w="38100">
            <a:solidFill>
              <a:srgbClr val="1E7FB8"/>
            </a:solidFill>
            <a:round/>
            <a:headEnd/>
            <a:tailEnd/>
          </a:ln>
          <a:effectLst>
            <a:outerShdw dist="28398" dir="1593903" algn="ctr" rotWithShape="0">
              <a:schemeClr val="bg2"/>
            </a:outerShdw>
          </a:effectLst>
          <a:extLst>
            <a:ext uri="{909E8E84-426E-40DD-AFC4-6F175D3DCCD1}">
              <a14:hiddenFill xmlns:a14="http://schemas.microsoft.com/office/drawing/2010/main">
                <a:noFill/>
              </a14:hiddenFill>
            </a:ext>
          </a:extLst>
        </p:spPr>
        <p:txBody>
          <a:bodyPr lIns="80147" tIns="40074" rIns="80147" bIns="40074"/>
          <a:lstStyle/>
          <a:p>
            <a:pPr fontAlgn="base">
              <a:spcBef>
                <a:spcPct val="0"/>
              </a:spcBef>
              <a:spcAft>
                <a:spcPct val="0"/>
              </a:spcAft>
            </a:pPr>
            <a:endParaRPr lang="en-US" sz="2500" smtClean="0">
              <a:solidFill>
                <a:srgbClr val="000066"/>
              </a:solidFill>
            </a:endParaRPr>
          </a:p>
        </p:txBody>
      </p:sp>
      <p:sp>
        <p:nvSpPr>
          <p:cNvPr id="5" name="Slide Number Placeholder 5"/>
          <p:cNvSpPr>
            <a:spLocks noGrp="1"/>
          </p:cNvSpPr>
          <p:nvPr>
            <p:ph type="sldNum" sz="quarter" idx="12"/>
          </p:nvPr>
        </p:nvSpPr>
        <p:spPr>
          <a:xfrm>
            <a:off x="4860032" y="6453336"/>
            <a:ext cx="2057400" cy="288032"/>
          </a:xfrm>
          <a:prstGeom prst="rect">
            <a:avLst/>
          </a:prstGeom>
        </p:spPr>
        <p:txBody>
          <a:bodyPr/>
          <a:lstStyle>
            <a:lvl1pPr algn="ctr">
              <a:defRPr sz="1050">
                <a:solidFill>
                  <a:schemeClr val="bg1"/>
                </a:solidFill>
              </a:defRPr>
            </a:lvl1pPr>
          </a:lstStyle>
          <a:p>
            <a:fld id="{FD10F4F7-0890-4C57-A1B5-8F965AD80A82}" type="slidenum">
              <a:rPr lang="en-CA" smtClean="0"/>
              <a:pPr/>
              <a:t>‹#›</a:t>
            </a:fld>
            <a:endParaRPr lang="en-CA" dirty="0"/>
          </a:p>
        </p:txBody>
      </p:sp>
    </p:spTree>
    <p:extLst>
      <p:ext uri="{BB962C8B-B14F-4D97-AF65-F5344CB8AC3E}">
        <p14:creationId xmlns:p14="http://schemas.microsoft.com/office/powerpoint/2010/main" val="96848436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1_Section Header">
    <p:bg>
      <p:bgPr>
        <a:gradFill flip="none" rotWithShape="1">
          <a:gsLst>
            <a:gs pos="0">
              <a:schemeClr val="bg1">
                <a:tint val="40000"/>
                <a:satMod val="350000"/>
                <a:alpha val="10000"/>
              </a:schemeClr>
            </a:gs>
            <a:gs pos="40000">
              <a:srgbClr val="1E7FB8">
                <a:alpha val="10000"/>
              </a:srgbClr>
            </a:gs>
            <a:gs pos="100000">
              <a:srgbClr val="000066">
                <a:alpha val="10000"/>
              </a:srgb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2996951"/>
            <a:ext cx="7886700" cy="576065"/>
          </a:xfrm>
        </p:spPr>
        <p:txBody>
          <a:bodyPr anchor="b"/>
          <a:lstStyle>
            <a:lvl1pPr algn="l">
              <a:defRPr sz="4000"/>
            </a:lvl1pPr>
          </a:lstStyle>
          <a:p>
            <a:r>
              <a:rPr lang="en-US" dirty="0" smtClean="0"/>
              <a:t>Click to edit Master title style</a:t>
            </a:r>
            <a:endParaRPr lang="en-CA" dirty="0"/>
          </a:p>
        </p:txBody>
      </p:sp>
      <p:sp>
        <p:nvSpPr>
          <p:cNvPr id="3" name="Text Placeholder 2"/>
          <p:cNvSpPr>
            <a:spLocks noGrp="1"/>
          </p:cNvSpPr>
          <p:nvPr>
            <p:ph type="body" idx="1"/>
          </p:nvPr>
        </p:nvSpPr>
        <p:spPr>
          <a:xfrm>
            <a:off x="899592" y="3789040"/>
            <a:ext cx="7610996" cy="1500187"/>
          </a:xfrm>
        </p:spPr>
        <p:txBody>
          <a:bodyPr/>
          <a:lstStyle>
            <a:lvl1pPr marL="0" indent="0">
              <a:buNone/>
              <a:defRPr sz="3500">
                <a:solidFill>
                  <a:srgbClr val="C0000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
        <p:nvSpPr>
          <p:cNvPr id="7" name="Line 6"/>
          <p:cNvSpPr>
            <a:spLocks noChangeShapeType="1"/>
          </p:cNvSpPr>
          <p:nvPr userDrawn="1"/>
        </p:nvSpPr>
        <p:spPr bwMode="auto">
          <a:xfrm>
            <a:off x="0" y="3573016"/>
            <a:ext cx="9144000" cy="0"/>
          </a:xfrm>
          <a:prstGeom prst="line">
            <a:avLst/>
          </a:prstGeom>
          <a:noFill/>
          <a:ln w="38100">
            <a:solidFill>
              <a:srgbClr val="1E7FB8"/>
            </a:solidFill>
            <a:round/>
            <a:headEnd/>
            <a:tailEnd/>
          </a:ln>
          <a:effectLst>
            <a:outerShdw dist="28398" dir="1593903" algn="ctr" rotWithShape="0">
              <a:schemeClr val="bg2"/>
            </a:outerShdw>
          </a:effectLst>
          <a:extLst>
            <a:ext uri="{909E8E84-426E-40DD-AFC4-6F175D3DCCD1}">
              <a14:hiddenFill xmlns:a14="http://schemas.microsoft.com/office/drawing/2010/main">
                <a:noFill/>
              </a14:hiddenFill>
            </a:ext>
          </a:extLst>
        </p:spPr>
        <p:txBody>
          <a:bodyPr lIns="80147" tIns="40074" rIns="80147" bIns="40074"/>
          <a:lstStyle/>
          <a:p>
            <a:pPr fontAlgn="base">
              <a:spcBef>
                <a:spcPct val="0"/>
              </a:spcBef>
              <a:spcAft>
                <a:spcPct val="0"/>
              </a:spcAft>
            </a:pPr>
            <a:endParaRPr lang="en-US" sz="2500" smtClean="0">
              <a:solidFill>
                <a:srgbClr val="000066"/>
              </a:solidFill>
            </a:endParaRPr>
          </a:p>
        </p:txBody>
      </p:sp>
    </p:spTree>
    <p:extLst>
      <p:ext uri="{BB962C8B-B14F-4D97-AF65-F5344CB8AC3E}">
        <p14:creationId xmlns:p14="http://schemas.microsoft.com/office/powerpoint/2010/main" val="398880402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istake">
    <p:spTree>
      <p:nvGrpSpPr>
        <p:cNvPr id="1" name=""/>
        <p:cNvGrpSpPr/>
        <p:nvPr/>
      </p:nvGrpSpPr>
      <p:grpSpPr>
        <a:xfrm>
          <a:off x="0" y="0"/>
          <a:ext cx="0" cy="0"/>
          <a:chOff x="0" y="0"/>
          <a:chExt cx="0" cy="0"/>
        </a:xfrm>
      </p:grpSpPr>
      <p:sp>
        <p:nvSpPr>
          <p:cNvPr id="8" name="Title 1"/>
          <p:cNvSpPr>
            <a:spLocks noGrp="1"/>
          </p:cNvSpPr>
          <p:nvPr>
            <p:ph type="title"/>
          </p:nvPr>
        </p:nvSpPr>
        <p:spPr>
          <a:xfrm>
            <a:off x="0" y="3645024"/>
            <a:ext cx="7418140" cy="577788"/>
          </a:xfrm>
        </p:spPr>
        <p:txBody>
          <a:bodyPr anchor="b"/>
          <a:lstStyle>
            <a:lvl1pPr algn="ctr">
              <a:defRPr kumimoji="0" lang="en-US" sz="4000" b="1" i="0" u="none" strike="noStrike" kern="0" cap="none" spc="0" normalizeH="0" baseline="0" noProof="0" smtClean="0">
                <a:ln>
                  <a:noFill/>
                </a:ln>
                <a:solidFill>
                  <a:srgbClr val="CC3300"/>
                </a:solidFill>
                <a:effectLst/>
                <a:uLnTx/>
                <a:uFillTx/>
              </a:defRPr>
            </a:lvl1pPr>
          </a:lstStyle>
          <a:p>
            <a:pPr lvl="0"/>
            <a:r>
              <a:rPr kumimoji="0" lang="en-US" sz="3500" b="1" i="0" u="none" strike="noStrike" kern="0" cap="none" spc="0" normalizeH="0" baseline="0" noProof="0" dirty="0" smtClean="0">
                <a:ln>
                  <a:noFill/>
                </a:ln>
                <a:solidFill>
                  <a:srgbClr val="CC3300"/>
                </a:solidFill>
                <a:effectLst/>
                <a:uLnTx/>
                <a:uFillTx/>
                <a:latin typeface="+mn-lt"/>
                <a:cs typeface="+mn-cs"/>
              </a:rPr>
              <a:t>Click to edit Master title style</a:t>
            </a:r>
            <a:endParaRPr lang="en-US" dirty="0" smtClean="0"/>
          </a:p>
        </p:txBody>
      </p:sp>
      <p:sp>
        <p:nvSpPr>
          <p:cNvPr id="5" name="Title 1"/>
          <p:cNvSpPr txBox="1">
            <a:spLocks/>
          </p:cNvSpPr>
          <p:nvPr userDrawn="1"/>
        </p:nvSpPr>
        <p:spPr bwMode="auto">
          <a:xfrm>
            <a:off x="-325860" y="2996952"/>
            <a:ext cx="7418140" cy="577788"/>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lvl1pPr algn="ctr" defTabSz="914179" rtl="0" eaLnBrk="0" fontAlgn="base" hangingPunct="0">
              <a:spcBef>
                <a:spcPct val="0"/>
              </a:spcBef>
              <a:spcAft>
                <a:spcPct val="0"/>
              </a:spcAft>
              <a:defRPr kumimoji="0" lang="en-US" sz="4000" b="1" i="0" u="none" strike="noStrike" kern="0" cap="none" spc="0" normalizeH="0" baseline="0" noProof="0" smtClean="0">
                <a:ln>
                  <a:noFill/>
                </a:ln>
                <a:solidFill>
                  <a:srgbClr val="CC3300"/>
                </a:solidFill>
                <a:effectLst/>
                <a:uLnTx/>
                <a:uFillTx/>
                <a:latin typeface="+mj-lt"/>
                <a:ea typeface="+mj-ea"/>
                <a:cs typeface="+mj-cs"/>
              </a:defRPr>
            </a:lvl1pPr>
            <a:lvl2pPr algn="ctr" defTabSz="914179" rtl="0" eaLnBrk="0" fontAlgn="base" hangingPunct="0">
              <a:spcBef>
                <a:spcPct val="0"/>
              </a:spcBef>
              <a:spcAft>
                <a:spcPct val="0"/>
              </a:spcAft>
              <a:defRPr sz="3500" b="1">
                <a:solidFill>
                  <a:srgbClr val="000066"/>
                </a:solidFill>
                <a:latin typeface="Arial" charset="0"/>
                <a:cs typeface="Arial" charset="0"/>
              </a:defRPr>
            </a:lvl2pPr>
            <a:lvl3pPr algn="ctr" defTabSz="914179" rtl="0" eaLnBrk="0" fontAlgn="base" hangingPunct="0">
              <a:spcBef>
                <a:spcPct val="0"/>
              </a:spcBef>
              <a:spcAft>
                <a:spcPct val="0"/>
              </a:spcAft>
              <a:defRPr sz="3500" b="1">
                <a:solidFill>
                  <a:srgbClr val="000066"/>
                </a:solidFill>
                <a:latin typeface="Arial" charset="0"/>
                <a:cs typeface="Arial" charset="0"/>
              </a:defRPr>
            </a:lvl3pPr>
            <a:lvl4pPr algn="ctr" defTabSz="914179" rtl="0" eaLnBrk="0" fontAlgn="base" hangingPunct="0">
              <a:spcBef>
                <a:spcPct val="0"/>
              </a:spcBef>
              <a:spcAft>
                <a:spcPct val="0"/>
              </a:spcAft>
              <a:defRPr sz="3500" b="1">
                <a:solidFill>
                  <a:srgbClr val="000066"/>
                </a:solidFill>
                <a:latin typeface="Arial" charset="0"/>
                <a:cs typeface="Arial" charset="0"/>
              </a:defRPr>
            </a:lvl4pPr>
            <a:lvl5pPr algn="ctr" defTabSz="914179" rtl="0" eaLnBrk="0" fontAlgn="base" hangingPunct="0">
              <a:spcBef>
                <a:spcPct val="0"/>
              </a:spcBef>
              <a:spcAft>
                <a:spcPct val="0"/>
              </a:spcAft>
              <a:defRPr sz="3500" b="1">
                <a:solidFill>
                  <a:srgbClr val="000066"/>
                </a:solidFill>
                <a:latin typeface="Arial" charset="0"/>
                <a:cs typeface="Arial" charset="0"/>
              </a:defRPr>
            </a:lvl5pPr>
            <a:lvl6pPr marL="400736" algn="ctr" defTabSz="914179" rtl="0" fontAlgn="base">
              <a:spcBef>
                <a:spcPct val="0"/>
              </a:spcBef>
              <a:spcAft>
                <a:spcPct val="0"/>
              </a:spcAft>
              <a:defRPr sz="3500" b="1">
                <a:solidFill>
                  <a:srgbClr val="000066"/>
                </a:solidFill>
                <a:latin typeface="Arial" charset="0"/>
                <a:cs typeface="Arial" charset="0"/>
              </a:defRPr>
            </a:lvl6pPr>
            <a:lvl7pPr marL="801472" algn="ctr" defTabSz="914179" rtl="0" fontAlgn="base">
              <a:spcBef>
                <a:spcPct val="0"/>
              </a:spcBef>
              <a:spcAft>
                <a:spcPct val="0"/>
              </a:spcAft>
              <a:defRPr sz="3500" b="1">
                <a:solidFill>
                  <a:srgbClr val="000066"/>
                </a:solidFill>
                <a:latin typeface="Arial" charset="0"/>
                <a:cs typeface="Arial" charset="0"/>
              </a:defRPr>
            </a:lvl7pPr>
            <a:lvl8pPr marL="1202207" algn="ctr" defTabSz="914179" rtl="0" fontAlgn="base">
              <a:spcBef>
                <a:spcPct val="0"/>
              </a:spcBef>
              <a:spcAft>
                <a:spcPct val="0"/>
              </a:spcAft>
              <a:defRPr sz="3500" b="1">
                <a:solidFill>
                  <a:srgbClr val="000066"/>
                </a:solidFill>
                <a:latin typeface="Arial" charset="0"/>
                <a:cs typeface="Arial" charset="0"/>
              </a:defRPr>
            </a:lvl8pPr>
            <a:lvl9pPr marL="1602943" algn="ctr" defTabSz="914179" rtl="0" fontAlgn="base">
              <a:spcBef>
                <a:spcPct val="0"/>
              </a:spcBef>
              <a:spcAft>
                <a:spcPct val="0"/>
              </a:spcAft>
              <a:defRPr sz="3500" b="1">
                <a:solidFill>
                  <a:srgbClr val="000066"/>
                </a:solidFill>
                <a:latin typeface="Arial" charset="0"/>
                <a:cs typeface="Arial" charset="0"/>
              </a:defRPr>
            </a:lvl9pPr>
          </a:lstStyle>
          <a:p>
            <a:r>
              <a:rPr lang="en-CA" sz="3500" smtClean="0">
                <a:latin typeface="+mn-lt"/>
                <a:cs typeface="+mn-cs"/>
              </a:rPr>
              <a:t>Click to edit Master title style</a:t>
            </a:r>
            <a:endParaRPr lang="en-CA" dirty="0"/>
          </a:p>
        </p:txBody>
      </p:sp>
    </p:spTree>
    <p:extLst>
      <p:ext uri="{BB962C8B-B14F-4D97-AF65-F5344CB8AC3E}">
        <p14:creationId xmlns:p14="http://schemas.microsoft.com/office/powerpoint/2010/main" val="333218928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cSld name="Title Slide">
    <p:bg>
      <p:bgPr>
        <a:solidFill>
          <a:srgbClr val="1E7FB8"/>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1810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Tree>
    <p:extLst>
      <p:ext uri="{BB962C8B-B14F-4D97-AF65-F5344CB8AC3E}">
        <p14:creationId xmlns:p14="http://schemas.microsoft.com/office/powerpoint/2010/main" val="16637419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0" y="0"/>
            <a:ext cx="9144000" cy="1238270"/>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GB" dirty="0" smtClean="0"/>
              <a:t>Click to edit Master title style</a:t>
            </a:r>
          </a:p>
        </p:txBody>
      </p:sp>
      <p:sp>
        <p:nvSpPr>
          <p:cNvPr id="1027" name="Rectangle 4"/>
          <p:cNvSpPr>
            <a:spLocks noGrp="1" noChangeArrowheads="1"/>
          </p:cNvSpPr>
          <p:nvPr>
            <p:ph type="body" idx="1"/>
          </p:nvPr>
        </p:nvSpPr>
        <p:spPr bwMode="auto">
          <a:xfrm>
            <a:off x="442539" y="1238271"/>
            <a:ext cx="8291501" cy="4613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p:txBody>
      </p:sp>
      <p:sp>
        <p:nvSpPr>
          <p:cNvPr id="1029" name="Rectangle 12"/>
          <p:cNvSpPr>
            <a:spLocks noChangeArrowheads="1"/>
          </p:cNvSpPr>
          <p:nvPr/>
        </p:nvSpPr>
        <p:spPr bwMode="auto">
          <a:xfrm>
            <a:off x="1358" y="6264782"/>
            <a:ext cx="9144000" cy="593218"/>
          </a:xfrm>
          <a:prstGeom prst="rect">
            <a:avLst/>
          </a:prstGeom>
          <a:solidFill>
            <a:srgbClr val="1E7FB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0147" tIns="40074" rIns="80147" bIns="40074" anchor="ctr"/>
          <a:lstStyle/>
          <a:p>
            <a:pPr algn="r" rtl="1" fontAlgn="base">
              <a:spcBef>
                <a:spcPct val="0"/>
              </a:spcBef>
              <a:spcAft>
                <a:spcPct val="0"/>
              </a:spcAft>
            </a:pPr>
            <a:endParaRPr lang="en-US" sz="2500" b="1" smtClean="0">
              <a:solidFill>
                <a:srgbClr val="000066"/>
              </a:solidFill>
            </a:endParaRPr>
          </a:p>
        </p:txBody>
      </p:sp>
      <p:sp>
        <p:nvSpPr>
          <p:cNvPr id="7190" name="Text Box 22"/>
          <p:cNvSpPr txBox="1">
            <a:spLocks noChangeArrowheads="1"/>
          </p:cNvSpPr>
          <p:nvPr userDrawn="1"/>
        </p:nvSpPr>
        <p:spPr bwMode="auto">
          <a:xfrm>
            <a:off x="318726" y="6424870"/>
            <a:ext cx="5199157" cy="675290"/>
          </a:xfrm>
          <a:prstGeom prst="rect">
            <a:avLst/>
          </a:prstGeom>
          <a:noFill/>
          <a:ln w="9525">
            <a:noFill/>
            <a:miter lim="800000"/>
            <a:headEnd/>
            <a:tailEnd/>
          </a:ln>
        </p:spPr>
        <p:txBody>
          <a:bodyPr lIns="80147" tIns="40074" rIns="80147" bIns="40074"/>
          <a:lstStyle>
            <a:lvl1pPr defTabSz="1042988" eaLnBrk="0" hangingPunct="0">
              <a:defRPr sz="2800">
                <a:solidFill>
                  <a:srgbClr val="000066"/>
                </a:solidFill>
                <a:latin typeface="Arial" charset="0"/>
                <a:cs typeface="Arial" charset="0"/>
              </a:defRPr>
            </a:lvl1pPr>
            <a:lvl2pPr marL="742950" indent="-285750" defTabSz="1042988" eaLnBrk="0" hangingPunct="0">
              <a:defRPr sz="2800">
                <a:solidFill>
                  <a:srgbClr val="000066"/>
                </a:solidFill>
                <a:latin typeface="Arial" charset="0"/>
                <a:cs typeface="Arial" charset="0"/>
              </a:defRPr>
            </a:lvl2pPr>
            <a:lvl3pPr marL="1143000" indent="-228600" defTabSz="1042988" eaLnBrk="0" hangingPunct="0">
              <a:defRPr sz="2800">
                <a:solidFill>
                  <a:srgbClr val="000066"/>
                </a:solidFill>
                <a:latin typeface="Arial" charset="0"/>
                <a:cs typeface="Arial" charset="0"/>
              </a:defRPr>
            </a:lvl3pPr>
            <a:lvl4pPr marL="1600200" indent="-228600" defTabSz="1042988" eaLnBrk="0" hangingPunct="0">
              <a:defRPr sz="2800">
                <a:solidFill>
                  <a:srgbClr val="000066"/>
                </a:solidFill>
                <a:latin typeface="Arial" charset="0"/>
                <a:cs typeface="Arial" charset="0"/>
              </a:defRPr>
            </a:lvl4pPr>
            <a:lvl5pPr marL="2057400" indent="-228600" defTabSz="1042988" eaLnBrk="0" hangingPunct="0">
              <a:defRPr sz="2800">
                <a:solidFill>
                  <a:srgbClr val="000066"/>
                </a:solidFill>
                <a:latin typeface="Arial" charset="0"/>
                <a:cs typeface="Arial" charset="0"/>
              </a:defRPr>
            </a:lvl5pPr>
            <a:lvl6pPr marL="2514600" indent="-228600" defTabSz="1042988" eaLnBrk="0" fontAlgn="base" hangingPunct="0">
              <a:spcBef>
                <a:spcPct val="0"/>
              </a:spcBef>
              <a:spcAft>
                <a:spcPct val="0"/>
              </a:spcAft>
              <a:defRPr sz="2800">
                <a:solidFill>
                  <a:srgbClr val="000066"/>
                </a:solidFill>
                <a:latin typeface="Arial" charset="0"/>
                <a:cs typeface="Arial" charset="0"/>
              </a:defRPr>
            </a:lvl6pPr>
            <a:lvl7pPr marL="2971800" indent="-228600" defTabSz="1042988" eaLnBrk="0" fontAlgn="base" hangingPunct="0">
              <a:spcBef>
                <a:spcPct val="0"/>
              </a:spcBef>
              <a:spcAft>
                <a:spcPct val="0"/>
              </a:spcAft>
              <a:defRPr sz="2800">
                <a:solidFill>
                  <a:srgbClr val="000066"/>
                </a:solidFill>
                <a:latin typeface="Arial" charset="0"/>
                <a:cs typeface="Arial" charset="0"/>
              </a:defRPr>
            </a:lvl7pPr>
            <a:lvl8pPr marL="3429000" indent="-228600" defTabSz="1042988" eaLnBrk="0" fontAlgn="base" hangingPunct="0">
              <a:spcBef>
                <a:spcPct val="0"/>
              </a:spcBef>
              <a:spcAft>
                <a:spcPct val="0"/>
              </a:spcAft>
              <a:defRPr sz="2800">
                <a:solidFill>
                  <a:srgbClr val="000066"/>
                </a:solidFill>
                <a:latin typeface="Arial" charset="0"/>
                <a:cs typeface="Arial" charset="0"/>
              </a:defRPr>
            </a:lvl8pPr>
            <a:lvl9pPr marL="3886200" indent="-228600" defTabSz="1042988" eaLnBrk="0" fontAlgn="base" hangingPunct="0">
              <a:spcBef>
                <a:spcPct val="0"/>
              </a:spcBef>
              <a:spcAft>
                <a:spcPct val="0"/>
              </a:spcAft>
              <a:defRPr sz="2800">
                <a:solidFill>
                  <a:srgbClr val="000066"/>
                </a:solidFill>
                <a:latin typeface="Arial" charset="0"/>
                <a:cs typeface="Arial" charset="0"/>
              </a:defRPr>
            </a:lvl9pPr>
          </a:lstStyle>
          <a:p>
            <a:pPr eaLnBrk="1" fontAlgn="base" hangingPunct="1">
              <a:spcBef>
                <a:spcPct val="0"/>
              </a:spcBef>
              <a:spcAft>
                <a:spcPct val="0"/>
              </a:spcAft>
              <a:defRPr/>
            </a:pPr>
            <a:r>
              <a:rPr lang="en-CA" sz="1200" dirty="0" smtClean="0">
                <a:solidFill>
                  <a:schemeClr val="bg1"/>
                </a:solidFill>
              </a:rPr>
              <a:t>L.O. 1.1</a:t>
            </a:r>
          </a:p>
        </p:txBody>
      </p:sp>
    </p:spTree>
    <p:extLst>
      <p:ext uri="{BB962C8B-B14F-4D97-AF65-F5344CB8AC3E}">
        <p14:creationId xmlns:p14="http://schemas.microsoft.com/office/powerpoint/2010/main" val="2088802361"/>
      </p:ext>
    </p:extLst>
  </p:cSld>
  <p:clrMap bg1="lt1" tx1="dk1" bg2="lt2" tx2="dk2" accent1="accent1" accent2="accent2" accent3="accent3" accent4="accent4" accent5="accent5" accent6="accent6" hlink="hlink" folHlink="folHlink"/>
  <p:sldLayoutIdLst>
    <p:sldLayoutId id="2147483670" r:id="rId1"/>
    <p:sldLayoutId id="2147483704" r:id="rId2"/>
    <p:sldLayoutId id="2147483691" r:id="rId3"/>
    <p:sldLayoutId id="2147483687" r:id="rId4"/>
    <p:sldLayoutId id="2147483705" r:id="rId5"/>
  </p:sldLayoutIdLst>
  <p:timing>
    <p:tnLst>
      <p:par>
        <p:cTn id="1" dur="indefinite" restart="never" nodeType="tmRoot"/>
      </p:par>
    </p:tnLst>
  </p:timing>
  <p:hf hdr="0" ftr="0" dt="0"/>
  <p:txStyles>
    <p:titleStyle>
      <a:lvl1pPr algn="ctr" defTabSz="914179" rtl="0" eaLnBrk="0" fontAlgn="base" hangingPunct="0">
        <a:spcBef>
          <a:spcPct val="0"/>
        </a:spcBef>
        <a:spcAft>
          <a:spcPct val="0"/>
        </a:spcAft>
        <a:defRPr sz="3500" b="1">
          <a:solidFill>
            <a:srgbClr val="CC3300"/>
          </a:solidFill>
          <a:latin typeface="+mj-lt"/>
          <a:ea typeface="+mj-ea"/>
          <a:cs typeface="+mj-cs"/>
        </a:defRPr>
      </a:lvl1pPr>
      <a:lvl2pPr algn="ctr" defTabSz="914179" rtl="0" eaLnBrk="0" fontAlgn="base" hangingPunct="0">
        <a:spcBef>
          <a:spcPct val="0"/>
        </a:spcBef>
        <a:spcAft>
          <a:spcPct val="0"/>
        </a:spcAft>
        <a:defRPr sz="3500" b="1">
          <a:solidFill>
            <a:srgbClr val="000066"/>
          </a:solidFill>
          <a:latin typeface="Arial" charset="0"/>
          <a:cs typeface="Arial" charset="0"/>
        </a:defRPr>
      </a:lvl2pPr>
      <a:lvl3pPr algn="ctr" defTabSz="914179" rtl="0" eaLnBrk="0" fontAlgn="base" hangingPunct="0">
        <a:spcBef>
          <a:spcPct val="0"/>
        </a:spcBef>
        <a:spcAft>
          <a:spcPct val="0"/>
        </a:spcAft>
        <a:defRPr sz="3500" b="1">
          <a:solidFill>
            <a:srgbClr val="000066"/>
          </a:solidFill>
          <a:latin typeface="Arial" charset="0"/>
          <a:cs typeface="Arial" charset="0"/>
        </a:defRPr>
      </a:lvl3pPr>
      <a:lvl4pPr algn="ctr" defTabSz="914179" rtl="0" eaLnBrk="0" fontAlgn="base" hangingPunct="0">
        <a:spcBef>
          <a:spcPct val="0"/>
        </a:spcBef>
        <a:spcAft>
          <a:spcPct val="0"/>
        </a:spcAft>
        <a:defRPr sz="3500" b="1">
          <a:solidFill>
            <a:srgbClr val="000066"/>
          </a:solidFill>
          <a:latin typeface="Arial" charset="0"/>
          <a:cs typeface="Arial" charset="0"/>
        </a:defRPr>
      </a:lvl4pPr>
      <a:lvl5pPr algn="ctr" defTabSz="914179" rtl="0" eaLnBrk="0" fontAlgn="base" hangingPunct="0">
        <a:spcBef>
          <a:spcPct val="0"/>
        </a:spcBef>
        <a:spcAft>
          <a:spcPct val="0"/>
        </a:spcAft>
        <a:defRPr sz="3500" b="1">
          <a:solidFill>
            <a:srgbClr val="000066"/>
          </a:solidFill>
          <a:latin typeface="Arial" charset="0"/>
          <a:cs typeface="Arial" charset="0"/>
        </a:defRPr>
      </a:lvl5pPr>
      <a:lvl6pPr marL="400736" algn="ctr" defTabSz="914179" rtl="0" fontAlgn="base">
        <a:spcBef>
          <a:spcPct val="0"/>
        </a:spcBef>
        <a:spcAft>
          <a:spcPct val="0"/>
        </a:spcAft>
        <a:defRPr sz="3500" b="1">
          <a:solidFill>
            <a:srgbClr val="000066"/>
          </a:solidFill>
          <a:latin typeface="Arial" charset="0"/>
          <a:cs typeface="Arial" charset="0"/>
        </a:defRPr>
      </a:lvl6pPr>
      <a:lvl7pPr marL="801472" algn="ctr" defTabSz="914179" rtl="0" fontAlgn="base">
        <a:spcBef>
          <a:spcPct val="0"/>
        </a:spcBef>
        <a:spcAft>
          <a:spcPct val="0"/>
        </a:spcAft>
        <a:defRPr sz="3500" b="1">
          <a:solidFill>
            <a:srgbClr val="000066"/>
          </a:solidFill>
          <a:latin typeface="Arial" charset="0"/>
          <a:cs typeface="Arial" charset="0"/>
        </a:defRPr>
      </a:lvl7pPr>
      <a:lvl8pPr marL="1202207" algn="ctr" defTabSz="914179" rtl="0" fontAlgn="base">
        <a:spcBef>
          <a:spcPct val="0"/>
        </a:spcBef>
        <a:spcAft>
          <a:spcPct val="0"/>
        </a:spcAft>
        <a:defRPr sz="3500" b="1">
          <a:solidFill>
            <a:srgbClr val="000066"/>
          </a:solidFill>
          <a:latin typeface="Arial" charset="0"/>
          <a:cs typeface="Arial" charset="0"/>
        </a:defRPr>
      </a:lvl8pPr>
      <a:lvl9pPr marL="1602943" algn="ctr" defTabSz="914179" rtl="0" fontAlgn="base">
        <a:spcBef>
          <a:spcPct val="0"/>
        </a:spcBef>
        <a:spcAft>
          <a:spcPct val="0"/>
        </a:spcAft>
        <a:defRPr sz="3500" b="1">
          <a:solidFill>
            <a:srgbClr val="000066"/>
          </a:solidFill>
          <a:latin typeface="Arial" charset="0"/>
          <a:cs typeface="Arial" charset="0"/>
        </a:defRPr>
      </a:lvl9pPr>
    </p:titleStyle>
    <p:bodyStyle>
      <a:lvl1pPr marL="342295" indent="-342295" algn="l" defTabSz="914179" rtl="0" eaLnBrk="0" fontAlgn="base" hangingPunct="0">
        <a:spcBef>
          <a:spcPct val="80000"/>
        </a:spcBef>
        <a:spcAft>
          <a:spcPct val="0"/>
        </a:spcAft>
        <a:buClr>
          <a:srgbClr val="1E7FB8"/>
        </a:buClr>
        <a:buFont typeface="Wingdings" pitchFamily="2" charset="2"/>
        <a:buChar char="l"/>
        <a:defRPr sz="2600">
          <a:solidFill>
            <a:srgbClr val="000066"/>
          </a:solidFill>
          <a:latin typeface="+mn-lt"/>
          <a:ea typeface="+mn-ea"/>
          <a:cs typeface="+mn-cs"/>
        </a:defRPr>
      </a:lvl1pPr>
      <a:lvl2pPr marL="805646" indent="-282464" algn="l" defTabSz="914179" rtl="0" eaLnBrk="0" fontAlgn="base" hangingPunct="0">
        <a:spcBef>
          <a:spcPct val="20000"/>
        </a:spcBef>
        <a:spcAft>
          <a:spcPct val="0"/>
        </a:spcAft>
        <a:buClr>
          <a:srgbClr val="1E7FB8"/>
        </a:buClr>
        <a:buFont typeface="Arial" charset="0"/>
        <a:buChar char="–"/>
        <a:defRPr sz="2200">
          <a:solidFill>
            <a:srgbClr val="000066"/>
          </a:solidFill>
          <a:latin typeface="+mn-lt"/>
          <a:cs typeface="+mn-cs"/>
        </a:defRPr>
      </a:lvl2pPr>
      <a:lvl3pPr marL="1256474" indent="-269940" algn="l" defTabSz="914179" rtl="0" eaLnBrk="0" fontAlgn="base" hangingPunct="0">
        <a:spcBef>
          <a:spcPct val="20000"/>
        </a:spcBef>
        <a:spcAft>
          <a:spcPct val="0"/>
        </a:spcAft>
        <a:buClr>
          <a:srgbClr val="1E7FB8"/>
        </a:buClr>
        <a:buChar char="•"/>
        <a:defRPr sz="2000">
          <a:solidFill>
            <a:srgbClr val="000066"/>
          </a:solidFill>
          <a:latin typeface="Arial Narrow" pitchFamily="34" charset="0"/>
          <a:cs typeface="+mn-cs"/>
        </a:defRPr>
      </a:lvl3pPr>
      <a:lvl4pPr marL="1664167" indent="-226806" algn="l" defTabSz="914179" rtl="0" eaLnBrk="0" fontAlgn="base" hangingPunct="0">
        <a:spcBef>
          <a:spcPct val="20000"/>
        </a:spcBef>
        <a:spcAft>
          <a:spcPct val="0"/>
        </a:spcAft>
        <a:buClr>
          <a:srgbClr val="1E7FB8"/>
        </a:buClr>
        <a:buChar char="–"/>
        <a:defRPr sz="1800">
          <a:solidFill>
            <a:srgbClr val="000066"/>
          </a:solidFill>
          <a:latin typeface="Arial Narrow" pitchFamily="34" charset="0"/>
          <a:cs typeface="+mn-cs"/>
        </a:defRPr>
      </a:lvl4pPr>
      <a:lvl5pPr marL="1988374" indent="-144710" algn="r" defTabSz="914179" rtl="1" eaLnBrk="0" fontAlgn="base" hangingPunct="0">
        <a:spcBef>
          <a:spcPct val="20000"/>
        </a:spcBef>
        <a:spcAft>
          <a:spcPct val="0"/>
        </a:spcAft>
        <a:buChar char="»"/>
        <a:defRPr sz="2000">
          <a:solidFill>
            <a:srgbClr val="000066"/>
          </a:solidFill>
          <a:latin typeface="+mn-lt"/>
          <a:cs typeface="+mn-cs"/>
        </a:defRPr>
      </a:lvl5pPr>
      <a:lvl6pPr marL="2389109" indent="-144710" algn="r" defTabSz="914179" rtl="1" fontAlgn="base">
        <a:spcBef>
          <a:spcPct val="20000"/>
        </a:spcBef>
        <a:spcAft>
          <a:spcPct val="0"/>
        </a:spcAft>
        <a:buChar char="»"/>
        <a:defRPr sz="2000">
          <a:solidFill>
            <a:srgbClr val="000066"/>
          </a:solidFill>
          <a:latin typeface="+mn-lt"/>
          <a:cs typeface="+mn-cs"/>
        </a:defRPr>
      </a:lvl6pPr>
      <a:lvl7pPr marL="2789845" indent="-144710" algn="r" defTabSz="914179" rtl="1" fontAlgn="base">
        <a:spcBef>
          <a:spcPct val="20000"/>
        </a:spcBef>
        <a:spcAft>
          <a:spcPct val="0"/>
        </a:spcAft>
        <a:buChar char="»"/>
        <a:defRPr sz="2000">
          <a:solidFill>
            <a:srgbClr val="000066"/>
          </a:solidFill>
          <a:latin typeface="+mn-lt"/>
          <a:cs typeface="+mn-cs"/>
        </a:defRPr>
      </a:lvl7pPr>
      <a:lvl8pPr marL="3190581" indent="-144710" algn="r" defTabSz="914179" rtl="1" fontAlgn="base">
        <a:spcBef>
          <a:spcPct val="20000"/>
        </a:spcBef>
        <a:spcAft>
          <a:spcPct val="0"/>
        </a:spcAft>
        <a:buChar char="»"/>
        <a:defRPr sz="2000">
          <a:solidFill>
            <a:srgbClr val="000066"/>
          </a:solidFill>
          <a:latin typeface="+mn-lt"/>
          <a:cs typeface="+mn-cs"/>
        </a:defRPr>
      </a:lvl8pPr>
      <a:lvl9pPr marL="3591317" indent="-144710" algn="r" defTabSz="914179" rtl="1" fontAlgn="base">
        <a:spcBef>
          <a:spcPct val="20000"/>
        </a:spcBef>
        <a:spcAft>
          <a:spcPct val="0"/>
        </a:spcAft>
        <a:buChar char="»"/>
        <a:defRPr sz="2000">
          <a:solidFill>
            <a:srgbClr val="000066"/>
          </a:solidFill>
          <a:latin typeface="+mn-lt"/>
          <a:cs typeface="+mn-cs"/>
        </a:defRPr>
      </a:lvl9pPr>
    </p:bodyStyle>
    <p:otherStyle>
      <a:defPPr>
        <a:defRPr lang="en-US"/>
      </a:defPPr>
      <a:lvl1pPr marL="0" algn="l" defTabSz="801472" rtl="0" eaLnBrk="1" latinLnBrk="0" hangingPunct="1">
        <a:defRPr sz="1600" kern="1200">
          <a:solidFill>
            <a:schemeClr val="tx1"/>
          </a:solidFill>
          <a:latin typeface="+mn-lt"/>
          <a:ea typeface="+mn-ea"/>
          <a:cs typeface="+mn-cs"/>
        </a:defRPr>
      </a:lvl1pPr>
      <a:lvl2pPr marL="400736" algn="l" defTabSz="801472" rtl="0" eaLnBrk="1" latinLnBrk="0" hangingPunct="1">
        <a:defRPr sz="1600" kern="1200">
          <a:solidFill>
            <a:schemeClr val="tx1"/>
          </a:solidFill>
          <a:latin typeface="+mn-lt"/>
          <a:ea typeface="+mn-ea"/>
          <a:cs typeface="+mn-cs"/>
        </a:defRPr>
      </a:lvl2pPr>
      <a:lvl3pPr marL="801472" algn="l" defTabSz="801472" rtl="0" eaLnBrk="1" latinLnBrk="0" hangingPunct="1">
        <a:defRPr sz="1600" kern="1200">
          <a:solidFill>
            <a:schemeClr val="tx1"/>
          </a:solidFill>
          <a:latin typeface="+mn-lt"/>
          <a:ea typeface="+mn-ea"/>
          <a:cs typeface="+mn-cs"/>
        </a:defRPr>
      </a:lvl3pPr>
      <a:lvl4pPr marL="1202207" algn="l" defTabSz="801472" rtl="0" eaLnBrk="1" latinLnBrk="0" hangingPunct="1">
        <a:defRPr sz="1600" kern="1200">
          <a:solidFill>
            <a:schemeClr val="tx1"/>
          </a:solidFill>
          <a:latin typeface="+mn-lt"/>
          <a:ea typeface="+mn-ea"/>
          <a:cs typeface="+mn-cs"/>
        </a:defRPr>
      </a:lvl4pPr>
      <a:lvl5pPr marL="1602943" algn="l" defTabSz="801472" rtl="0" eaLnBrk="1" latinLnBrk="0" hangingPunct="1">
        <a:defRPr sz="1600" kern="1200">
          <a:solidFill>
            <a:schemeClr val="tx1"/>
          </a:solidFill>
          <a:latin typeface="+mn-lt"/>
          <a:ea typeface="+mn-ea"/>
          <a:cs typeface="+mn-cs"/>
        </a:defRPr>
      </a:lvl5pPr>
      <a:lvl6pPr marL="2003679" algn="l" defTabSz="801472" rtl="0" eaLnBrk="1" latinLnBrk="0" hangingPunct="1">
        <a:defRPr sz="1600" kern="1200">
          <a:solidFill>
            <a:schemeClr val="tx1"/>
          </a:solidFill>
          <a:latin typeface="+mn-lt"/>
          <a:ea typeface="+mn-ea"/>
          <a:cs typeface="+mn-cs"/>
        </a:defRPr>
      </a:lvl6pPr>
      <a:lvl7pPr marL="2404415" algn="l" defTabSz="801472" rtl="0" eaLnBrk="1" latinLnBrk="0" hangingPunct="1">
        <a:defRPr sz="1600" kern="1200">
          <a:solidFill>
            <a:schemeClr val="tx1"/>
          </a:solidFill>
          <a:latin typeface="+mn-lt"/>
          <a:ea typeface="+mn-ea"/>
          <a:cs typeface="+mn-cs"/>
        </a:defRPr>
      </a:lvl7pPr>
      <a:lvl8pPr marL="2805151" algn="l" defTabSz="801472" rtl="0" eaLnBrk="1" latinLnBrk="0" hangingPunct="1">
        <a:defRPr sz="1600" kern="1200">
          <a:solidFill>
            <a:schemeClr val="tx1"/>
          </a:solidFill>
          <a:latin typeface="+mn-lt"/>
          <a:ea typeface="+mn-ea"/>
          <a:cs typeface="+mn-cs"/>
        </a:defRPr>
      </a:lvl8pPr>
      <a:lvl9pPr marL="3205886" algn="l" defTabSz="801472"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nap.edu/catalog.php?record_id=12598"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E7FB8"/>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5776673"/>
            <a:ext cx="9144000" cy="1318901"/>
          </a:xfrm>
          <a:prstGeom prst="rect">
            <a:avLst/>
          </a:prstGeom>
          <a:solidFill>
            <a:srgbClr val="1E7FB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0133" tIns="40067" rIns="80133" bIns="40067" anchor="ctr"/>
          <a:lstStyle/>
          <a:p>
            <a:pPr algn="r" rtl="1" fontAlgn="base">
              <a:spcBef>
                <a:spcPct val="0"/>
              </a:spcBef>
              <a:spcAft>
                <a:spcPct val="0"/>
              </a:spcAft>
            </a:pPr>
            <a:endParaRPr lang="en-US" sz="2500" b="1" dirty="0">
              <a:solidFill>
                <a:srgbClr val="000066"/>
              </a:solidFill>
            </a:endParaRPr>
          </a:p>
        </p:txBody>
      </p:sp>
      <p:sp>
        <p:nvSpPr>
          <p:cNvPr id="9" name="Rectangle 4"/>
          <p:cNvSpPr>
            <a:spLocks noChangeArrowheads="1"/>
          </p:cNvSpPr>
          <p:nvPr/>
        </p:nvSpPr>
        <p:spPr bwMode="auto">
          <a:xfrm>
            <a:off x="252028" y="1268760"/>
            <a:ext cx="8639944" cy="1296144"/>
          </a:xfrm>
          <a:prstGeom prst="rect">
            <a:avLst/>
          </a:prstGeom>
          <a:noFill/>
          <a:ln w="9525">
            <a:noFill/>
            <a:miter lim="800000"/>
            <a:headEnd/>
            <a:tailEnd/>
          </a:ln>
          <a:effectLst/>
        </p:spPr>
        <p:txBody>
          <a:bodyPr lIns="0" tIns="0" rIns="0" bIns="0" anchor="ctr"/>
          <a:lstStyle/>
          <a:p>
            <a:pPr algn="ctr" defTabSz="914018" fontAlgn="base">
              <a:spcBef>
                <a:spcPct val="0"/>
              </a:spcBef>
              <a:spcAft>
                <a:spcPct val="0"/>
              </a:spcAft>
              <a:defRPr/>
            </a:pPr>
            <a:r>
              <a:rPr lang="en-GB" sz="4000" b="1" dirty="0" smtClean="0"/>
              <a:t>WHO Training Manual</a:t>
            </a:r>
          </a:p>
          <a:p>
            <a:pPr algn="ctr" defTabSz="914018" fontAlgn="base">
              <a:spcBef>
                <a:spcPct val="0"/>
              </a:spcBef>
              <a:spcAft>
                <a:spcPct val="0"/>
              </a:spcAft>
              <a:defRPr/>
            </a:pPr>
            <a:r>
              <a:rPr lang="en-GB" sz="4000" b="1" dirty="0" smtClean="0"/>
              <a:t> </a:t>
            </a:r>
            <a:r>
              <a:rPr lang="en-GB" sz="4000" dirty="0"/>
              <a:t/>
            </a:r>
            <a:br>
              <a:rPr lang="en-GB" sz="4000" dirty="0"/>
            </a:br>
            <a:r>
              <a:rPr lang="en-GB" sz="3800" dirty="0"/>
              <a:t>Ethics in epidemics, emergencies</a:t>
            </a:r>
            <a:endParaRPr lang="en-US" sz="3800" dirty="0"/>
          </a:p>
          <a:p>
            <a:pPr algn="ctr" defTabSz="914018" fontAlgn="base">
              <a:spcBef>
                <a:spcPct val="0"/>
              </a:spcBef>
              <a:spcAft>
                <a:spcPct val="0"/>
              </a:spcAft>
              <a:defRPr/>
            </a:pPr>
            <a:r>
              <a:rPr lang="en-GB" sz="3800" dirty="0"/>
              <a:t> and disasters: </a:t>
            </a:r>
          </a:p>
          <a:p>
            <a:pPr algn="ctr" defTabSz="914018" fontAlgn="base">
              <a:spcBef>
                <a:spcPct val="0"/>
              </a:spcBef>
              <a:spcAft>
                <a:spcPct val="0"/>
              </a:spcAft>
              <a:defRPr/>
            </a:pPr>
            <a:r>
              <a:rPr lang="en-US" sz="3800" dirty="0">
                <a:latin typeface="Arial" charset="0"/>
              </a:rPr>
              <a:t>research, surveillance and patient care</a:t>
            </a:r>
            <a:endParaRPr lang="en-US" sz="3800" dirty="0">
              <a:ln cmpd="sng">
                <a:solidFill>
                  <a:schemeClr val="tx1"/>
                </a:solidFill>
              </a:ln>
              <a:solidFill>
                <a:schemeClr val="tx2"/>
              </a:solidFill>
              <a:latin typeface="Arial" charset="0"/>
              <a:cs typeface="Arial" panose="020B0604020202020204" pitchFamily="34" charset="0"/>
            </a:endParaRPr>
          </a:p>
        </p:txBody>
      </p:sp>
    </p:spTree>
    <p:extLst>
      <p:ext uri="{BB962C8B-B14F-4D97-AF65-F5344CB8AC3E}">
        <p14:creationId xmlns:p14="http://schemas.microsoft.com/office/powerpoint/2010/main" val="20173596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Recommendations</a:t>
            </a:r>
            <a:endParaRPr lang="en-GB" dirty="0"/>
          </a:p>
        </p:txBody>
      </p:sp>
      <p:sp>
        <p:nvSpPr>
          <p:cNvPr id="5" name="Content Placeholder 4"/>
          <p:cNvSpPr>
            <a:spLocks noGrp="1"/>
          </p:cNvSpPr>
          <p:nvPr>
            <p:ph idx="1"/>
          </p:nvPr>
        </p:nvSpPr>
        <p:spPr/>
        <p:txBody>
          <a:bodyPr/>
          <a:lstStyle/>
          <a:p>
            <a:r>
              <a:rPr lang="en-GB" dirty="0" smtClean="0"/>
              <a:t>Potential participants should not be excluded from participating because they have a TM</a:t>
            </a:r>
          </a:p>
          <a:p>
            <a:r>
              <a:rPr lang="en-GB" dirty="0" smtClean="0"/>
              <a:t>However, researchers have responsibilities to dispel unrealistic hopes of TM</a:t>
            </a:r>
          </a:p>
          <a:p>
            <a:r>
              <a:rPr lang="en-GB" dirty="0" smtClean="0"/>
              <a:t>Researchers have duty to ensure decision to participate is well-informed and as voluntary as possible</a:t>
            </a:r>
          </a:p>
          <a:p>
            <a:r>
              <a:rPr lang="en-GB" dirty="0" smtClean="0"/>
              <a:t>Must differentiate medical attention received as study participant from normal medical attention</a:t>
            </a:r>
          </a:p>
          <a:p>
            <a:pPr marL="0" indent="0">
              <a:buNone/>
            </a:pPr>
            <a:endParaRPr lang="en-GB" dirty="0"/>
          </a:p>
        </p:txBody>
      </p:sp>
      <p:pic>
        <p:nvPicPr>
          <p:cNvPr id="6" name="Picture 2"/>
          <p:cNvPicPr>
            <a:picLocks noChangeAspect="1" noChangeArrowheads="1"/>
          </p:cNvPicPr>
          <p:nvPr/>
        </p:nvPicPr>
        <p:blipFill>
          <a:blip r:embed="rId2" cstate="print"/>
          <a:srcRect/>
          <a:stretch>
            <a:fillRect/>
          </a:stretch>
        </p:blipFill>
        <p:spPr bwMode="auto">
          <a:xfrm>
            <a:off x="323528" y="6453336"/>
            <a:ext cx="752475" cy="238125"/>
          </a:xfrm>
          <a:prstGeom prst="rect">
            <a:avLst/>
          </a:prstGeom>
          <a:noFill/>
          <a:ln w="9525">
            <a:noFill/>
            <a:miter lim="800000"/>
            <a:headEnd/>
            <a:tailEnd/>
          </a:ln>
        </p:spPr>
      </p:pic>
    </p:spTree>
    <p:extLst>
      <p:ext uri="{BB962C8B-B14F-4D97-AF65-F5344CB8AC3E}">
        <p14:creationId xmlns:p14="http://schemas.microsoft.com/office/powerpoint/2010/main" val="28702701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2600" dirty="0" smtClean="0"/>
              <a:t>Strategies to reduce risk of therapeutic misconceptions</a:t>
            </a:r>
            <a:endParaRPr lang="en-GB" sz="2600" dirty="0"/>
          </a:p>
        </p:txBody>
      </p:sp>
      <p:sp>
        <p:nvSpPr>
          <p:cNvPr id="5" name="Content Placeholder 4"/>
          <p:cNvSpPr>
            <a:spLocks noGrp="1"/>
          </p:cNvSpPr>
          <p:nvPr>
            <p:ph idx="1"/>
          </p:nvPr>
        </p:nvSpPr>
        <p:spPr/>
        <p:txBody>
          <a:bodyPr/>
          <a:lstStyle/>
          <a:p>
            <a:r>
              <a:rPr lang="en-GB" sz="2400" dirty="0" smtClean="0"/>
              <a:t>Augmented informational process using a neutral discloser</a:t>
            </a:r>
          </a:p>
          <a:p>
            <a:pPr lvl="1"/>
            <a:r>
              <a:rPr lang="en-GB" sz="2000" dirty="0" smtClean="0"/>
              <a:t>a ‘neutral’ individual (not involved in study) explains methodology to patients</a:t>
            </a:r>
          </a:p>
          <a:p>
            <a:r>
              <a:rPr lang="en-GB" sz="2400" dirty="0" smtClean="0"/>
              <a:t>Community consultation </a:t>
            </a:r>
          </a:p>
          <a:p>
            <a:pPr lvl="1"/>
            <a:r>
              <a:rPr lang="en-GB" sz="2000" dirty="0" smtClean="0"/>
              <a:t>allows explanation of study goals, procedures, potential risks and benefits while considering educational, cultural and linguistic differences</a:t>
            </a:r>
          </a:p>
          <a:p>
            <a:r>
              <a:rPr lang="en-GB" sz="2400" dirty="0" smtClean="0"/>
              <a:t>Pre-study community information sessions </a:t>
            </a:r>
          </a:p>
          <a:p>
            <a:pPr lvl="1"/>
            <a:r>
              <a:rPr lang="en-GB" sz="2000" dirty="0" smtClean="0"/>
              <a:t>increase community understanding, reduce misconceptions, encourage informed and voluntary decision-making, and build trust</a:t>
            </a:r>
          </a:p>
          <a:p>
            <a:endParaRPr lang="en-GB" sz="2400" dirty="0"/>
          </a:p>
        </p:txBody>
      </p:sp>
      <p:pic>
        <p:nvPicPr>
          <p:cNvPr id="6" name="Picture 2"/>
          <p:cNvPicPr>
            <a:picLocks noChangeAspect="1" noChangeArrowheads="1"/>
          </p:cNvPicPr>
          <p:nvPr/>
        </p:nvPicPr>
        <p:blipFill>
          <a:blip r:embed="rId3" cstate="print"/>
          <a:srcRect/>
          <a:stretch>
            <a:fillRect/>
          </a:stretch>
        </p:blipFill>
        <p:spPr bwMode="auto">
          <a:xfrm>
            <a:off x="323528" y="6453336"/>
            <a:ext cx="752475" cy="238125"/>
          </a:xfrm>
          <a:prstGeom prst="rect">
            <a:avLst/>
          </a:prstGeom>
          <a:noFill/>
          <a:ln w="9525">
            <a:noFill/>
            <a:miter lim="800000"/>
            <a:headEnd/>
            <a:tailEnd/>
          </a:ln>
        </p:spPr>
      </p:pic>
    </p:spTree>
    <p:extLst>
      <p:ext uri="{BB962C8B-B14F-4D97-AF65-F5344CB8AC3E}">
        <p14:creationId xmlns:p14="http://schemas.microsoft.com/office/powerpoint/2010/main" val="19021419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2600" dirty="0" smtClean="0"/>
              <a:t>Definition Conflict of Interest</a:t>
            </a:r>
            <a:endParaRPr lang="en-GB" sz="2600" dirty="0"/>
          </a:p>
        </p:txBody>
      </p:sp>
      <p:sp>
        <p:nvSpPr>
          <p:cNvPr id="5" name="Content Placeholder 4"/>
          <p:cNvSpPr>
            <a:spLocks noGrp="1"/>
          </p:cNvSpPr>
          <p:nvPr>
            <p:ph idx="1"/>
          </p:nvPr>
        </p:nvSpPr>
        <p:spPr/>
        <p:txBody>
          <a:bodyPr/>
          <a:lstStyle/>
          <a:p>
            <a:pPr lvl="0"/>
            <a:r>
              <a:rPr lang="en-GB" sz="2000" i="1" dirty="0" smtClean="0">
                <a:latin typeface="Arial" pitchFamily="-106" charset="0"/>
                <a:ea typeface="ＭＳ Ｐゴシック" pitchFamily="-106" charset="-128"/>
                <a:cs typeface="ＭＳ Ｐゴシック" pitchFamily="-106" charset="-128"/>
              </a:rPr>
              <a:t>A situation in which a person has a private or personal interest sufficient to appear to influence the objective exercise of his or her official duties as, say, a public official, an employee, or a professional.</a:t>
            </a:r>
          </a:p>
          <a:p>
            <a:pPr lvl="1">
              <a:buNone/>
            </a:pPr>
            <a:r>
              <a:rPr lang="en-US" sz="2000" dirty="0" smtClean="0"/>
              <a:t>                                   (MacDonald, McDonald and Norman 2002)</a:t>
            </a:r>
            <a:endParaRPr lang="en-GB" sz="2000" dirty="0" smtClean="0"/>
          </a:p>
          <a:p>
            <a:pPr lvl="1"/>
            <a:endParaRPr lang="en-GB" sz="2000" i="1" dirty="0" smtClean="0">
              <a:latin typeface="Arial" pitchFamily="-106" charset="0"/>
              <a:ea typeface="ＭＳ Ｐゴシック" pitchFamily="-106" charset="-128"/>
              <a:cs typeface="ＭＳ Ｐゴシック" pitchFamily="-106" charset="-128"/>
            </a:endParaRPr>
          </a:p>
          <a:p>
            <a:r>
              <a:rPr lang="en-GB" sz="2000" i="1" dirty="0" smtClean="0"/>
              <a:t>Any factor that might tend to undermine a competent researcher’s ability to make scientifically reliable judgments concerning research strategy, evidence or conclusions.</a:t>
            </a:r>
          </a:p>
          <a:p>
            <a:pPr lvl="1">
              <a:buNone/>
            </a:pPr>
            <a:r>
              <a:rPr lang="en-US" sz="2000" dirty="0" smtClean="0"/>
              <a:t>                                                                                    (Davis 1999)</a:t>
            </a:r>
          </a:p>
          <a:p>
            <a:r>
              <a:rPr lang="en-US" sz="2000" i="1" dirty="0" smtClean="0"/>
              <a:t>A set of circumstances that creates a risk that professional judgment or actions regarding a primary interest will be unduly influenced by a secondary interest.</a:t>
            </a:r>
          </a:p>
          <a:p>
            <a:pPr lvl="1">
              <a:buNone/>
            </a:pPr>
            <a:r>
              <a:rPr lang="en-US" sz="2000" dirty="0" smtClean="0"/>
              <a:t>                                                             (Institute of Medicine 2009)</a:t>
            </a:r>
            <a:endParaRPr lang="en-GB" sz="2000" dirty="0" smtClean="0"/>
          </a:p>
          <a:p>
            <a:endParaRPr lang="en-US" sz="2400" i="1" dirty="0" smtClean="0"/>
          </a:p>
          <a:p>
            <a:endParaRPr lang="en-US" sz="2400" i="1" dirty="0" smtClean="0"/>
          </a:p>
          <a:p>
            <a:pPr lvl="0"/>
            <a:endParaRPr lang="en-US" sz="2400" dirty="0" smtClean="0"/>
          </a:p>
          <a:p>
            <a:endParaRPr lang="en-GB" sz="2400" dirty="0"/>
          </a:p>
        </p:txBody>
      </p:sp>
      <p:pic>
        <p:nvPicPr>
          <p:cNvPr id="6" name="Picture 2"/>
          <p:cNvPicPr>
            <a:picLocks noChangeAspect="1" noChangeArrowheads="1"/>
          </p:cNvPicPr>
          <p:nvPr/>
        </p:nvPicPr>
        <p:blipFill>
          <a:blip r:embed="rId3" cstate="print"/>
          <a:srcRect/>
          <a:stretch>
            <a:fillRect/>
          </a:stretch>
        </p:blipFill>
        <p:spPr bwMode="auto">
          <a:xfrm>
            <a:off x="323528" y="6453336"/>
            <a:ext cx="752475" cy="238125"/>
          </a:xfrm>
          <a:prstGeom prst="rect">
            <a:avLst/>
          </a:prstGeom>
          <a:noFill/>
          <a:ln w="9525">
            <a:noFill/>
            <a:miter lim="800000"/>
            <a:headEnd/>
            <a:tailEnd/>
          </a:ln>
        </p:spPr>
      </p:pic>
    </p:spTree>
    <p:extLst>
      <p:ext uri="{BB962C8B-B14F-4D97-AF65-F5344CB8AC3E}">
        <p14:creationId xmlns:p14="http://schemas.microsoft.com/office/powerpoint/2010/main" val="19021419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3600" dirty="0" smtClean="0"/>
              <a:t>Financial Conflict of Interest</a:t>
            </a:r>
            <a:endParaRPr lang="en-GB" sz="3600" dirty="0"/>
          </a:p>
        </p:txBody>
      </p:sp>
      <p:sp>
        <p:nvSpPr>
          <p:cNvPr id="5" name="Content Placeholder 4"/>
          <p:cNvSpPr>
            <a:spLocks noGrp="1"/>
          </p:cNvSpPr>
          <p:nvPr>
            <p:ph idx="1"/>
          </p:nvPr>
        </p:nvSpPr>
        <p:spPr/>
        <p:txBody>
          <a:bodyPr/>
          <a:lstStyle/>
          <a:p>
            <a:pPr lvl="0"/>
            <a:r>
              <a:rPr lang="en-GB" dirty="0" smtClean="0"/>
              <a:t>Setting personal interests (e.g. money, promotion) over their professional duties, such as protecting the welfare of participants or ensuring the integrity of the scientific process</a:t>
            </a:r>
          </a:p>
          <a:p>
            <a:pPr lvl="0"/>
            <a:r>
              <a:rPr lang="en-GB" dirty="0" smtClean="0"/>
              <a:t>Community leaders working in collaboration with public health researchers may have financial interests that conflict with their responsibilities to either their community or the researchers</a:t>
            </a:r>
            <a:endParaRPr lang="en-US" i="1" dirty="0" smtClean="0"/>
          </a:p>
          <a:p>
            <a:endParaRPr lang="en-US" sz="2400" i="1" dirty="0" smtClean="0"/>
          </a:p>
          <a:p>
            <a:pPr lvl="0"/>
            <a:endParaRPr lang="en-US" sz="2400" dirty="0" smtClean="0"/>
          </a:p>
          <a:p>
            <a:endParaRPr lang="en-GB" sz="2400" dirty="0"/>
          </a:p>
        </p:txBody>
      </p:sp>
      <p:pic>
        <p:nvPicPr>
          <p:cNvPr id="6" name="Picture 2"/>
          <p:cNvPicPr>
            <a:picLocks noChangeAspect="1" noChangeArrowheads="1"/>
          </p:cNvPicPr>
          <p:nvPr/>
        </p:nvPicPr>
        <p:blipFill>
          <a:blip r:embed="rId3" cstate="print"/>
          <a:srcRect/>
          <a:stretch>
            <a:fillRect/>
          </a:stretch>
        </p:blipFill>
        <p:spPr bwMode="auto">
          <a:xfrm>
            <a:off x="323528" y="6453336"/>
            <a:ext cx="752475" cy="238125"/>
          </a:xfrm>
          <a:prstGeom prst="rect">
            <a:avLst/>
          </a:prstGeom>
          <a:noFill/>
          <a:ln w="9525">
            <a:noFill/>
            <a:miter lim="800000"/>
            <a:headEnd/>
            <a:tailEnd/>
          </a:ln>
        </p:spPr>
      </p:pic>
    </p:spTree>
    <p:extLst>
      <p:ext uri="{BB962C8B-B14F-4D97-AF65-F5344CB8AC3E}">
        <p14:creationId xmlns:p14="http://schemas.microsoft.com/office/powerpoint/2010/main" val="19021419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3600" dirty="0" smtClean="0"/>
              <a:t>Non-financial Conflict of Interest</a:t>
            </a:r>
            <a:endParaRPr lang="en-GB" sz="3600" dirty="0"/>
          </a:p>
        </p:txBody>
      </p:sp>
      <p:sp>
        <p:nvSpPr>
          <p:cNvPr id="5" name="Content Placeholder 4"/>
          <p:cNvSpPr>
            <a:spLocks noGrp="1"/>
          </p:cNvSpPr>
          <p:nvPr>
            <p:ph idx="1"/>
          </p:nvPr>
        </p:nvSpPr>
        <p:spPr/>
        <p:txBody>
          <a:bodyPr/>
          <a:lstStyle/>
          <a:p>
            <a:pPr marL="0" indent="0" eaLnBrk="1" hangingPunct="1">
              <a:lnSpc>
                <a:spcPct val="80000"/>
              </a:lnSpc>
              <a:spcAft>
                <a:spcPts val="600"/>
              </a:spcAft>
            </a:pPr>
            <a:r>
              <a:rPr lang="en-US" sz="2400" dirty="0" smtClean="0">
                <a:solidFill>
                  <a:schemeClr val="accent4"/>
                </a:solidFill>
                <a:latin typeface="Arial" pitchFamily="34" charset="0"/>
                <a:cs typeface="Arial" pitchFamily="34" charset="0"/>
              </a:rPr>
              <a:t> Tendency to focus on what</a:t>
            </a:r>
            <a:r>
              <a:rPr lang="en-US" altLang="en-US" sz="2400" dirty="0" smtClean="0">
                <a:solidFill>
                  <a:schemeClr val="accent4"/>
                </a:solidFill>
                <a:latin typeface="Arial" pitchFamily="34" charset="0"/>
                <a:cs typeface="Arial" pitchFamily="34" charset="0"/>
              </a:rPr>
              <a:t>’</a:t>
            </a:r>
            <a:r>
              <a:rPr lang="en-US" sz="2400" dirty="0" smtClean="0">
                <a:solidFill>
                  <a:schemeClr val="accent4"/>
                </a:solidFill>
                <a:latin typeface="Arial" pitchFamily="34" charset="0"/>
                <a:cs typeface="Arial" pitchFamily="34" charset="0"/>
              </a:rPr>
              <a:t>s measurable </a:t>
            </a:r>
          </a:p>
          <a:p>
            <a:pPr lvl="1" eaLnBrk="1" hangingPunct="1">
              <a:lnSpc>
                <a:spcPct val="80000"/>
              </a:lnSpc>
              <a:spcAft>
                <a:spcPts val="600"/>
              </a:spcAft>
            </a:pPr>
            <a:r>
              <a:rPr lang="en-US" dirty="0" smtClean="0">
                <a:solidFill>
                  <a:schemeClr val="accent4"/>
                </a:solidFill>
                <a:latin typeface="Arial" pitchFamily="34" charset="0"/>
                <a:cs typeface="Arial" pitchFamily="34" charset="0"/>
              </a:rPr>
              <a:t>Non-financial interests often ignored completely</a:t>
            </a:r>
          </a:p>
          <a:p>
            <a:pPr lvl="1" eaLnBrk="1" hangingPunct="1">
              <a:lnSpc>
                <a:spcPct val="80000"/>
              </a:lnSpc>
              <a:spcAft>
                <a:spcPts val="600"/>
              </a:spcAft>
            </a:pPr>
            <a:r>
              <a:rPr lang="en-US" dirty="0" smtClean="0">
                <a:solidFill>
                  <a:schemeClr val="accent4"/>
                </a:solidFill>
                <a:latin typeface="Arial" pitchFamily="34" charset="0"/>
                <a:cs typeface="Arial" pitchFamily="34" charset="0"/>
              </a:rPr>
              <a:t>Given much less attention in policies</a:t>
            </a:r>
          </a:p>
          <a:p>
            <a:pPr marL="0" indent="0" eaLnBrk="1" hangingPunct="1">
              <a:lnSpc>
                <a:spcPct val="80000"/>
              </a:lnSpc>
              <a:spcAft>
                <a:spcPts val="600"/>
              </a:spcAft>
            </a:pPr>
            <a:r>
              <a:rPr lang="en-US" sz="2300" dirty="0" smtClean="0">
                <a:solidFill>
                  <a:schemeClr val="accent4"/>
                </a:solidFill>
                <a:latin typeface="Arial" pitchFamily="34" charset="0"/>
                <a:cs typeface="Arial" pitchFamily="34" charset="0"/>
              </a:rPr>
              <a:t> Sometimes not considered very harmful</a:t>
            </a:r>
          </a:p>
          <a:p>
            <a:pPr lvl="1" eaLnBrk="1" hangingPunct="1">
              <a:lnSpc>
                <a:spcPct val="80000"/>
              </a:lnSpc>
              <a:spcAft>
                <a:spcPts val="600"/>
              </a:spcAft>
            </a:pPr>
            <a:r>
              <a:rPr lang="en-US" dirty="0" smtClean="0">
                <a:solidFill>
                  <a:schemeClr val="accent4"/>
                </a:solidFill>
                <a:latin typeface="Arial" pitchFamily="34" charset="0"/>
                <a:cs typeface="Arial" pitchFamily="34" charset="0"/>
              </a:rPr>
              <a:t>Seemingly less problematic than financial interests</a:t>
            </a:r>
          </a:p>
          <a:p>
            <a:pPr marL="0" indent="0" eaLnBrk="1" hangingPunct="1">
              <a:lnSpc>
                <a:spcPct val="80000"/>
              </a:lnSpc>
              <a:spcAft>
                <a:spcPts val="600"/>
              </a:spcAft>
            </a:pPr>
            <a:r>
              <a:rPr lang="en-US" sz="2300" dirty="0" smtClean="0">
                <a:solidFill>
                  <a:schemeClr val="accent4"/>
                </a:solidFill>
                <a:latin typeface="Arial" pitchFamily="34" charset="0"/>
                <a:ea typeface="+mn-ea"/>
                <a:cs typeface="Arial" pitchFamily="34" charset="0"/>
              </a:rPr>
              <a:t> </a:t>
            </a:r>
            <a:r>
              <a:rPr lang="en-US" sz="2400" dirty="0" smtClean="0">
                <a:solidFill>
                  <a:schemeClr val="accent4"/>
                </a:solidFill>
                <a:latin typeface="Arial" pitchFamily="34" charset="0"/>
                <a:cs typeface="Arial" pitchFamily="34" charset="0"/>
              </a:rPr>
              <a:t>Recognizing these threatens professional identity</a:t>
            </a:r>
          </a:p>
          <a:p>
            <a:pPr lvl="1" eaLnBrk="1" hangingPunct="1">
              <a:lnSpc>
                <a:spcPct val="80000"/>
              </a:lnSpc>
              <a:spcAft>
                <a:spcPts val="600"/>
              </a:spcAft>
            </a:pPr>
            <a:r>
              <a:rPr lang="en-US" dirty="0" smtClean="0">
                <a:solidFill>
                  <a:schemeClr val="accent4"/>
                </a:solidFill>
                <a:latin typeface="Arial" pitchFamily="34" charset="0"/>
                <a:cs typeface="Arial" pitchFamily="34" charset="0"/>
              </a:rPr>
              <a:t>Objectivity, neutrality</a:t>
            </a:r>
            <a:r>
              <a:rPr lang="en-CA" dirty="0" smtClean="0">
                <a:solidFill>
                  <a:schemeClr val="accent4"/>
                </a:solidFill>
                <a:latin typeface="Arial" pitchFamily="34" charset="0"/>
                <a:cs typeface="Arial" pitchFamily="34" charset="0"/>
              </a:rPr>
              <a:t>, independence</a:t>
            </a:r>
          </a:p>
          <a:p>
            <a:pPr marL="0" lvl="1" indent="0" eaLnBrk="1" hangingPunct="1">
              <a:lnSpc>
                <a:spcPct val="80000"/>
              </a:lnSpc>
              <a:spcBef>
                <a:spcPct val="80000"/>
              </a:spcBef>
              <a:spcAft>
                <a:spcPts val="600"/>
              </a:spcAft>
              <a:buFont typeface="Wingdings" pitchFamily="2" charset="2"/>
              <a:buChar char="l"/>
            </a:pPr>
            <a:r>
              <a:rPr lang="en-CA" sz="2300" dirty="0" smtClean="0">
                <a:solidFill>
                  <a:schemeClr val="accent4"/>
                </a:solidFill>
                <a:latin typeface="Arial" pitchFamily="34" charset="0"/>
                <a:ea typeface="+mn-ea"/>
                <a:cs typeface="Arial" pitchFamily="34" charset="0"/>
              </a:rPr>
              <a:t> Non-financial interests can be especially problematic,    because they are less recognized and less understood</a:t>
            </a:r>
          </a:p>
          <a:p>
            <a:pPr lvl="1" eaLnBrk="1" hangingPunct="1">
              <a:lnSpc>
                <a:spcPct val="80000"/>
              </a:lnSpc>
              <a:spcAft>
                <a:spcPts val="600"/>
              </a:spcAft>
            </a:pPr>
            <a:endParaRPr lang="en-CA" dirty="0" smtClean="0">
              <a:solidFill>
                <a:schemeClr val="accent4"/>
              </a:solidFill>
              <a:latin typeface="Arial" pitchFamily="34" charset="0"/>
              <a:cs typeface="Arial" pitchFamily="34" charset="0"/>
            </a:endParaRPr>
          </a:p>
          <a:p>
            <a:endParaRPr lang="en-US" sz="2400" i="1" dirty="0" smtClean="0"/>
          </a:p>
          <a:p>
            <a:pPr lvl="0"/>
            <a:endParaRPr lang="en-US" sz="2400" dirty="0" smtClean="0"/>
          </a:p>
          <a:p>
            <a:endParaRPr lang="en-GB" sz="2400" dirty="0"/>
          </a:p>
        </p:txBody>
      </p:sp>
      <p:pic>
        <p:nvPicPr>
          <p:cNvPr id="6" name="Picture 2"/>
          <p:cNvPicPr>
            <a:picLocks noChangeAspect="1" noChangeArrowheads="1"/>
          </p:cNvPicPr>
          <p:nvPr/>
        </p:nvPicPr>
        <p:blipFill>
          <a:blip r:embed="rId3" cstate="print"/>
          <a:srcRect/>
          <a:stretch>
            <a:fillRect/>
          </a:stretch>
        </p:blipFill>
        <p:spPr bwMode="auto">
          <a:xfrm>
            <a:off x="323528" y="6453336"/>
            <a:ext cx="752475" cy="238125"/>
          </a:xfrm>
          <a:prstGeom prst="rect">
            <a:avLst/>
          </a:prstGeom>
          <a:noFill/>
          <a:ln w="9525">
            <a:noFill/>
            <a:miter lim="800000"/>
            <a:headEnd/>
            <a:tailEnd/>
          </a:ln>
        </p:spPr>
      </p:pic>
    </p:spTree>
    <p:extLst>
      <p:ext uri="{BB962C8B-B14F-4D97-AF65-F5344CB8AC3E}">
        <p14:creationId xmlns:p14="http://schemas.microsoft.com/office/powerpoint/2010/main" val="19021419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3200" dirty="0" smtClean="0"/>
              <a:t>Conclusions Core Competence 7 </a:t>
            </a:r>
            <a:endParaRPr lang="en-GB" sz="3200" dirty="0"/>
          </a:p>
        </p:txBody>
      </p:sp>
      <p:sp>
        <p:nvSpPr>
          <p:cNvPr id="5" name="Content Placeholder 4"/>
          <p:cNvSpPr>
            <a:spLocks noGrp="1"/>
          </p:cNvSpPr>
          <p:nvPr>
            <p:ph idx="1"/>
          </p:nvPr>
        </p:nvSpPr>
        <p:spPr>
          <a:xfrm>
            <a:off x="442539" y="1412775"/>
            <a:ext cx="8701461" cy="5445225"/>
          </a:xfrm>
        </p:spPr>
        <p:txBody>
          <a:bodyPr/>
          <a:lstStyle/>
          <a:p>
            <a:pPr lvl="0"/>
            <a:r>
              <a:rPr lang="en-US" sz="2200" dirty="0" smtClean="0"/>
              <a:t>The fields of medical care, public health and research all have slightly different ethical frameworks – however, principles and practices strongly overlap</a:t>
            </a:r>
          </a:p>
          <a:p>
            <a:pPr lvl="0"/>
            <a:r>
              <a:rPr lang="en-US" sz="2200" dirty="0" smtClean="0"/>
              <a:t>Therapeutic misconception can be countered by an augmented informational process using a neutral discloser, community consultation, and pre-study community information sessions</a:t>
            </a:r>
          </a:p>
          <a:p>
            <a:pPr lvl="0"/>
            <a:r>
              <a:rPr lang="en-US" sz="2200" dirty="0" smtClean="0"/>
              <a:t>Financial and non-financial interest can conflict with researchers’ and other agents’ ethos and professional duties</a:t>
            </a:r>
          </a:p>
          <a:p>
            <a:pPr lvl="0"/>
            <a:endParaRPr lang="en-US" sz="2000" dirty="0" smtClean="0"/>
          </a:p>
          <a:p>
            <a:pPr lvl="0"/>
            <a:endParaRPr lang="en-US" sz="2000" dirty="0" smtClean="0"/>
          </a:p>
          <a:p>
            <a:pPr lvl="0"/>
            <a:endParaRPr lang="en-CA" sz="2000" dirty="0" smtClean="0"/>
          </a:p>
          <a:p>
            <a:pPr lvl="0"/>
            <a:endParaRPr lang="en-CA" sz="2000" dirty="0" smtClean="0"/>
          </a:p>
          <a:p>
            <a:pPr lvl="0"/>
            <a:endParaRPr lang="en-CA" sz="2000" dirty="0" smtClean="0"/>
          </a:p>
          <a:p>
            <a:pPr lvl="0"/>
            <a:endParaRPr lang="en-US" sz="2400" dirty="0" smtClean="0"/>
          </a:p>
          <a:p>
            <a:endParaRPr lang="en-US" sz="2800" dirty="0" smtClean="0"/>
          </a:p>
        </p:txBody>
      </p:sp>
      <p:pic>
        <p:nvPicPr>
          <p:cNvPr id="6" name="Picture 2"/>
          <p:cNvPicPr>
            <a:picLocks noChangeAspect="1" noChangeArrowheads="1"/>
          </p:cNvPicPr>
          <p:nvPr/>
        </p:nvPicPr>
        <p:blipFill>
          <a:blip r:embed="rId3" cstate="print"/>
          <a:srcRect/>
          <a:stretch>
            <a:fillRect/>
          </a:stretch>
        </p:blipFill>
        <p:spPr bwMode="auto">
          <a:xfrm>
            <a:off x="323528" y="6453336"/>
            <a:ext cx="752475" cy="238125"/>
          </a:xfrm>
          <a:prstGeom prst="rect">
            <a:avLst/>
          </a:prstGeom>
          <a:noFill/>
          <a:ln w="9525">
            <a:noFill/>
            <a:miter lim="800000"/>
            <a:headEnd/>
            <a:tailEnd/>
          </a:ln>
        </p:spPr>
      </p:pic>
    </p:spTree>
    <p:extLst>
      <p:ext uri="{BB962C8B-B14F-4D97-AF65-F5344CB8AC3E}">
        <p14:creationId xmlns:p14="http://schemas.microsoft.com/office/powerpoint/2010/main" val="32394844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Sources </a:t>
            </a:r>
            <a:endParaRPr lang="en-GB" dirty="0"/>
          </a:p>
        </p:txBody>
      </p:sp>
      <p:sp>
        <p:nvSpPr>
          <p:cNvPr id="3" name="Content Placeholder 2"/>
          <p:cNvSpPr>
            <a:spLocks noGrp="1"/>
          </p:cNvSpPr>
          <p:nvPr>
            <p:ph idx="1"/>
          </p:nvPr>
        </p:nvSpPr>
        <p:spPr/>
        <p:txBody>
          <a:bodyPr/>
          <a:lstStyle/>
          <a:p>
            <a:r>
              <a:rPr lang="en-GB" sz="2000" dirty="0" smtClean="0"/>
              <a:t>PS </a:t>
            </a:r>
            <a:r>
              <a:rPr lang="en-GB" sz="2000" dirty="0" err="1" smtClean="0"/>
              <a:t>Appelbaum</a:t>
            </a:r>
            <a:r>
              <a:rPr lang="en-GB" sz="2000" dirty="0" smtClean="0"/>
              <a:t>, LH Roth LH, CW </a:t>
            </a:r>
            <a:r>
              <a:rPr lang="en-GB" sz="2000" dirty="0" err="1" smtClean="0"/>
              <a:t>Lidz</a:t>
            </a:r>
            <a:r>
              <a:rPr lang="en-GB" sz="2000" dirty="0" smtClean="0"/>
              <a:t>, P Benson, W </a:t>
            </a:r>
            <a:r>
              <a:rPr lang="en-GB" sz="2000" dirty="0" err="1" smtClean="0"/>
              <a:t>Winslade</a:t>
            </a:r>
            <a:r>
              <a:rPr lang="en-GB" sz="2000" dirty="0" smtClean="0"/>
              <a:t>. False hopes and best data: consent to research and the therapeutic misconception. Hastings Centre Report 17, no. 2 (1987):20–24.</a:t>
            </a:r>
          </a:p>
          <a:p>
            <a:r>
              <a:rPr lang="en-CA" sz="2000" dirty="0" smtClean="0"/>
              <a:t>MacDonald, C.; McDonald, M.; Norman, W. 2002. “Charitable Conflicts of Interest” </a:t>
            </a:r>
            <a:r>
              <a:rPr lang="en-CA" sz="2000" i="1" dirty="0" smtClean="0"/>
              <a:t>Journal of Business Ethics</a:t>
            </a:r>
            <a:r>
              <a:rPr lang="en-CA" sz="2000" dirty="0" smtClean="0"/>
              <a:t> 39(1): 67-74.</a:t>
            </a:r>
            <a:endParaRPr lang="en-GB" sz="2000" dirty="0" smtClean="0"/>
          </a:p>
          <a:p>
            <a:r>
              <a:rPr lang="en-CA" sz="2000" dirty="0" smtClean="0"/>
              <a:t>Davis, M. 1999. Ethics and the University (London, UK: </a:t>
            </a:r>
            <a:r>
              <a:rPr lang="en-CA" sz="2000" dirty="0" err="1" smtClean="0"/>
              <a:t>Routledge</a:t>
            </a:r>
            <a:r>
              <a:rPr lang="en-CA" sz="2000" dirty="0" smtClean="0"/>
              <a:t>)</a:t>
            </a:r>
            <a:endParaRPr lang="en-GB" sz="2000" dirty="0" smtClean="0"/>
          </a:p>
          <a:p>
            <a:r>
              <a:rPr lang="en-CA" sz="2000" dirty="0" smtClean="0"/>
              <a:t>Institute of Medicine. </a:t>
            </a:r>
            <a:r>
              <a:rPr lang="en-CA" sz="2000" i="1" dirty="0" smtClean="0"/>
              <a:t>Conflict of Interest in Medical Research, Education, and Practice</a:t>
            </a:r>
            <a:r>
              <a:rPr lang="en-CA" sz="2000" dirty="0" smtClean="0"/>
              <a:t>. Edited by B. Lo and M.J. Field, Washington, D.C.: Institute of Medicine Committee on Conflict of Interest in Medical Research, Education, and Practice, National Academies Press, 2009. </a:t>
            </a:r>
            <a:r>
              <a:rPr lang="en-CA" sz="2000" u="sng" dirty="0" smtClean="0">
                <a:hlinkClick r:id="rId2"/>
              </a:rPr>
              <a:t>http://www.nap.edu/catalog.php?record_id=12598</a:t>
            </a:r>
            <a:r>
              <a:rPr lang="en-CA" sz="2000" dirty="0" smtClean="0"/>
              <a:t> </a:t>
            </a:r>
            <a:endParaRPr lang="en-GB" sz="2000" dirty="0" smtClean="0"/>
          </a:p>
          <a:p>
            <a:endParaRPr lang="en-GB" dirty="0"/>
          </a:p>
        </p:txBody>
      </p:sp>
      <p:pic>
        <p:nvPicPr>
          <p:cNvPr id="4" name="Picture 2"/>
          <p:cNvPicPr>
            <a:picLocks noChangeAspect="1" noChangeArrowheads="1"/>
          </p:cNvPicPr>
          <p:nvPr/>
        </p:nvPicPr>
        <p:blipFill>
          <a:blip r:embed="rId3" cstate="print"/>
          <a:srcRect/>
          <a:stretch>
            <a:fillRect/>
          </a:stretch>
        </p:blipFill>
        <p:spPr bwMode="auto">
          <a:xfrm>
            <a:off x="323528" y="6453336"/>
            <a:ext cx="752475" cy="238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5776673"/>
            <a:ext cx="9144000" cy="1318901"/>
          </a:xfrm>
          <a:prstGeom prst="rect">
            <a:avLst/>
          </a:prstGeom>
          <a:solidFill>
            <a:srgbClr val="1E7FB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0133" tIns="40067" rIns="80133" bIns="40067" anchor="ctr"/>
          <a:lstStyle/>
          <a:p>
            <a:pPr algn="r" rtl="1" fontAlgn="base">
              <a:spcBef>
                <a:spcPct val="0"/>
              </a:spcBef>
              <a:spcAft>
                <a:spcPct val="0"/>
              </a:spcAft>
            </a:pPr>
            <a:endParaRPr lang="en-US" sz="2500" b="1" dirty="0">
              <a:solidFill>
                <a:srgbClr val="000066"/>
              </a:solidFill>
            </a:endParaRPr>
          </a:p>
        </p:txBody>
      </p:sp>
      <p:sp>
        <p:nvSpPr>
          <p:cNvPr id="373764" name="Rectangle 4"/>
          <p:cNvSpPr>
            <a:spLocks noChangeArrowheads="1"/>
          </p:cNvSpPr>
          <p:nvPr/>
        </p:nvSpPr>
        <p:spPr bwMode="auto">
          <a:xfrm>
            <a:off x="324544" y="1510440"/>
            <a:ext cx="8639944" cy="1296144"/>
          </a:xfrm>
          <a:prstGeom prst="rect">
            <a:avLst/>
          </a:prstGeom>
          <a:noFill/>
          <a:ln w="9525">
            <a:noFill/>
            <a:miter lim="800000"/>
            <a:headEnd/>
            <a:tailEnd/>
          </a:ln>
          <a:effectLst/>
        </p:spPr>
        <p:txBody>
          <a:bodyPr lIns="0" tIns="0" rIns="0" bIns="0" anchor="ctr"/>
          <a:lstStyle/>
          <a:p>
            <a:pPr algn="ctr" defTabSz="914018" fontAlgn="base">
              <a:spcBef>
                <a:spcPct val="0"/>
              </a:spcBef>
              <a:spcAft>
                <a:spcPct val="0"/>
              </a:spcAft>
              <a:defRPr/>
            </a:pPr>
            <a:r>
              <a:rPr lang="en-GB" sz="4000" b="1" dirty="0" smtClean="0"/>
              <a:t>Core competence 7</a:t>
            </a:r>
          </a:p>
          <a:p>
            <a:pPr algn="ctr" defTabSz="914018" fontAlgn="base">
              <a:spcBef>
                <a:spcPct val="0"/>
              </a:spcBef>
              <a:spcAft>
                <a:spcPct val="0"/>
              </a:spcAft>
              <a:defRPr/>
            </a:pPr>
            <a:endParaRPr lang="en-GB" sz="4000" b="1" dirty="0" smtClean="0"/>
          </a:p>
          <a:p>
            <a:pPr algn="ctr"/>
            <a:r>
              <a:rPr lang="en-GB" sz="3200" dirty="0" smtClean="0"/>
              <a:t>Ability to discuss the professional duties of health care workers during public health surveillance or research in </a:t>
            </a:r>
            <a:r>
              <a:rPr lang="en-GB" sz="3200" dirty="0" smtClean="0"/>
              <a:t>emergencies </a:t>
            </a:r>
            <a:r>
              <a:rPr lang="en-GB" sz="3200" dirty="0" smtClean="0"/>
              <a:t> </a:t>
            </a:r>
            <a:endParaRPr lang="en-GB" sz="3200" dirty="0"/>
          </a:p>
        </p:txBody>
      </p:sp>
    </p:spTree>
    <p:extLst>
      <p:ext uri="{BB962C8B-B14F-4D97-AF65-F5344CB8AC3E}">
        <p14:creationId xmlns:p14="http://schemas.microsoft.com/office/powerpoint/2010/main" val="20173596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dirty="0" smtClean="0"/>
              <a:t>Corresponding learning objectives</a:t>
            </a:r>
            <a:endParaRPr lang="en-GB" dirty="0"/>
          </a:p>
        </p:txBody>
      </p:sp>
      <p:sp>
        <p:nvSpPr>
          <p:cNvPr id="3" name="Content Placeholder 2"/>
          <p:cNvSpPr>
            <a:spLocks noGrp="1"/>
          </p:cNvSpPr>
          <p:nvPr>
            <p:ph idx="1"/>
          </p:nvPr>
        </p:nvSpPr>
        <p:spPr>
          <a:xfrm>
            <a:off x="683569" y="1196752"/>
            <a:ext cx="8050472" cy="5040559"/>
          </a:xfrm>
        </p:spPr>
        <p:txBody>
          <a:bodyPr>
            <a:normAutofit/>
          </a:bodyPr>
          <a:lstStyle/>
          <a:p>
            <a:r>
              <a:rPr lang="en-GB" dirty="0" smtClean="0"/>
              <a:t>Distinguish three ethics frameworks: medical care ethics, public health ethics and research ethics, and explore the ways in which the values and principles that guide these frameworks diverge or overlap.</a:t>
            </a:r>
          </a:p>
          <a:p>
            <a:r>
              <a:rPr lang="en-GB" dirty="0" smtClean="0"/>
              <a:t>Explain what is meant by “therapeutic misconception” and how it could affect the duties of health care workers </a:t>
            </a:r>
            <a:r>
              <a:rPr lang="en-GB" smtClean="0"/>
              <a:t>in </a:t>
            </a:r>
            <a:r>
              <a:rPr lang="en-GB" smtClean="0"/>
              <a:t>emergencies</a:t>
            </a:r>
            <a:r>
              <a:rPr lang="en-GB" dirty="0" smtClean="0"/>
              <a:t>.</a:t>
            </a:r>
          </a:p>
          <a:p>
            <a:r>
              <a:rPr lang="en-GB" dirty="0" smtClean="0"/>
              <a:t>Explain the potential conflicts of interest of health care workers participating in emergency research activities.</a:t>
            </a:r>
          </a:p>
          <a:p>
            <a:endParaRPr lang="en-GB" dirty="0"/>
          </a:p>
        </p:txBody>
      </p:sp>
      <p:pic>
        <p:nvPicPr>
          <p:cNvPr id="4" name="Picture 2"/>
          <p:cNvPicPr>
            <a:picLocks noChangeAspect="1" noChangeArrowheads="1"/>
          </p:cNvPicPr>
          <p:nvPr/>
        </p:nvPicPr>
        <p:blipFill>
          <a:blip r:embed="rId2" cstate="print"/>
          <a:srcRect/>
          <a:stretch>
            <a:fillRect/>
          </a:stretch>
        </p:blipFill>
        <p:spPr bwMode="auto">
          <a:xfrm>
            <a:off x="323528" y="6453336"/>
            <a:ext cx="752475" cy="238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Medical care ethics</a:t>
            </a:r>
            <a:endParaRPr lang="en-GB" dirty="0"/>
          </a:p>
        </p:txBody>
      </p:sp>
      <p:sp>
        <p:nvSpPr>
          <p:cNvPr id="3" name="Content Placeholder 2"/>
          <p:cNvSpPr>
            <a:spLocks noGrp="1"/>
          </p:cNvSpPr>
          <p:nvPr>
            <p:ph idx="1"/>
          </p:nvPr>
        </p:nvSpPr>
        <p:spPr/>
        <p:txBody>
          <a:bodyPr/>
          <a:lstStyle/>
          <a:p>
            <a:r>
              <a:rPr lang="en-GB" dirty="0" smtClean="0"/>
              <a:t>Individual emphasis</a:t>
            </a:r>
          </a:p>
          <a:p>
            <a:r>
              <a:rPr lang="en-GB" dirty="0" smtClean="0"/>
              <a:t>Focuses on </a:t>
            </a:r>
            <a:r>
              <a:rPr lang="en-GB" dirty="0"/>
              <a:t>p</a:t>
            </a:r>
            <a:r>
              <a:rPr lang="en-GB" dirty="0" smtClean="0"/>
              <a:t>atient autonomy and best interest</a:t>
            </a:r>
          </a:p>
          <a:p>
            <a:r>
              <a:rPr lang="en-GB" dirty="0" smtClean="0"/>
              <a:t>Patient-focused values</a:t>
            </a:r>
          </a:p>
          <a:p>
            <a:r>
              <a:rPr lang="en-GB" dirty="0" smtClean="0"/>
              <a:t>Promoting cure and treatment of existing health conditions</a:t>
            </a:r>
          </a:p>
          <a:p>
            <a:r>
              <a:rPr lang="en-GB" dirty="0" smtClean="0"/>
              <a:t>Justice and duties to others, including public good, are never far away</a:t>
            </a:r>
            <a:endParaRPr lang="en-CA" dirty="0" smtClean="0"/>
          </a:p>
          <a:p>
            <a:pPr lvl="1"/>
            <a:endParaRPr lang="en-GB" dirty="0" smtClean="0"/>
          </a:p>
          <a:p>
            <a:endParaRPr lang="en-GB" dirty="0"/>
          </a:p>
        </p:txBody>
      </p:sp>
      <p:pic>
        <p:nvPicPr>
          <p:cNvPr id="4" name="Picture 2"/>
          <p:cNvPicPr>
            <a:picLocks noChangeAspect="1" noChangeArrowheads="1"/>
          </p:cNvPicPr>
          <p:nvPr/>
        </p:nvPicPr>
        <p:blipFill>
          <a:blip r:embed="rId3" cstate="print"/>
          <a:srcRect/>
          <a:stretch>
            <a:fillRect/>
          </a:stretch>
        </p:blipFill>
        <p:spPr bwMode="auto">
          <a:xfrm>
            <a:off x="323528" y="6453336"/>
            <a:ext cx="752475" cy="238125"/>
          </a:xfrm>
          <a:prstGeom prst="rect">
            <a:avLst/>
          </a:prstGeom>
          <a:noFill/>
          <a:ln w="9525">
            <a:noFill/>
            <a:miter lim="800000"/>
            <a:headEnd/>
            <a:tailEnd/>
          </a:ln>
        </p:spPr>
      </p:pic>
    </p:spTree>
    <p:extLst>
      <p:ext uri="{BB962C8B-B14F-4D97-AF65-F5344CB8AC3E}">
        <p14:creationId xmlns:p14="http://schemas.microsoft.com/office/powerpoint/2010/main" val="14850714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Public health ethics</a:t>
            </a:r>
            <a:endParaRPr lang="en-GB" dirty="0"/>
          </a:p>
        </p:txBody>
      </p:sp>
      <p:sp>
        <p:nvSpPr>
          <p:cNvPr id="3" name="Content Placeholder 2"/>
          <p:cNvSpPr>
            <a:spLocks noGrp="1"/>
          </p:cNvSpPr>
          <p:nvPr>
            <p:ph idx="1"/>
          </p:nvPr>
        </p:nvSpPr>
        <p:spPr/>
        <p:txBody>
          <a:bodyPr/>
          <a:lstStyle/>
          <a:p>
            <a:r>
              <a:rPr lang="en-GB" sz="2500" dirty="0" smtClean="0"/>
              <a:t>Measures designed to protect and enhance health of public and prevent ill-health</a:t>
            </a:r>
          </a:p>
          <a:p>
            <a:r>
              <a:rPr lang="en-GB" sz="2500" dirty="0" smtClean="0"/>
              <a:t>Emphasizes greater good of a population or community and pursuit of collective action</a:t>
            </a:r>
          </a:p>
          <a:p>
            <a:r>
              <a:rPr lang="en-GB" sz="2500" dirty="0" smtClean="0"/>
              <a:t>May be tension between duty to place rights and needs of individuals above those of society</a:t>
            </a:r>
          </a:p>
          <a:p>
            <a:r>
              <a:rPr lang="en-GB" sz="2500" dirty="0" smtClean="0"/>
              <a:t>Since public is comprised of individuals, public health initiatives can result in benefits for individuals too</a:t>
            </a:r>
            <a:endParaRPr lang="en-CA" sz="2500" dirty="0" smtClean="0"/>
          </a:p>
        </p:txBody>
      </p:sp>
      <p:pic>
        <p:nvPicPr>
          <p:cNvPr id="4" name="Picture 2"/>
          <p:cNvPicPr>
            <a:picLocks noChangeAspect="1" noChangeArrowheads="1"/>
          </p:cNvPicPr>
          <p:nvPr/>
        </p:nvPicPr>
        <p:blipFill>
          <a:blip r:embed="rId3" cstate="print"/>
          <a:srcRect/>
          <a:stretch>
            <a:fillRect/>
          </a:stretch>
        </p:blipFill>
        <p:spPr bwMode="auto">
          <a:xfrm>
            <a:off x="323528" y="6453336"/>
            <a:ext cx="752475" cy="238125"/>
          </a:xfrm>
          <a:prstGeom prst="rect">
            <a:avLst/>
          </a:prstGeom>
          <a:noFill/>
          <a:ln w="9525">
            <a:noFill/>
            <a:miter lim="800000"/>
            <a:headEnd/>
            <a:tailEnd/>
          </a:ln>
        </p:spPr>
      </p:pic>
    </p:spTree>
    <p:extLst>
      <p:ext uri="{BB962C8B-B14F-4D97-AF65-F5344CB8AC3E}">
        <p14:creationId xmlns:p14="http://schemas.microsoft.com/office/powerpoint/2010/main" val="5016483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Research ethics</a:t>
            </a:r>
            <a:endParaRPr lang="en-GB" dirty="0"/>
          </a:p>
        </p:txBody>
      </p:sp>
      <p:sp>
        <p:nvSpPr>
          <p:cNvPr id="3" name="Content Placeholder 2"/>
          <p:cNvSpPr>
            <a:spLocks noGrp="1"/>
          </p:cNvSpPr>
          <p:nvPr>
            <p:ph idx="1"/>
          </p:nvPr>
        </p:nvSpPr>
        <p:spPr/>
        <p:txBody>
          <a:bodyPr/>
          <a:lstStyle/>
          <a:p>
            <a:r>
              <a:rPr lang="en-GB" dirty="0" smtClean="0"/>
              <a:t>Goal is producing evidence to advance greater good, including for individuals not yet affected by a condition/issue</a:t>
            </a:r>
          </a:p>
          <a:p>
            <a:r>
              <a:rPr lang="en-GB" dirty="0" smtClean="0"/>
              <a:t>“Points to the primary value of the human person and focuses largely on constraining the use of individuals…as means for the pursuit of collective scientific or technological ends” (Kenny and </a:t>
            </a:r>
            <a:r>
              <a:rPr lang="en-GB" dirty="0" err="1" smtClean="0"/>
              <a:t>Giacomini</a:t>
            </a:r>
            <a:r>
              <a:rPr lang="en-GB" dirty="0" smtClean="0"/>
              <a:t> 2005)</a:t>
            </a:r>
            <a:endParaRPr lang="en-CA" dirty="0" smtClean="0"/>
          </a:p>
          <a:p>
            <a:pPr lvl="1"/>
            <a:endParaRPr lang="en-GB" dirty="0" smtClean="0"/>
          </a:p>
          <a:p>
            <a:endParaRPr lang="en-GB" dirty="0"/>
          </a:p>
        </p:txBody>
      </p:sp>
      <p:pic>
        <p:nvPicPr>
          <p:cNvPr id="4" name="Picture 2"/>
          <p:cNvPicPr>
            <a:picLocks noChangeAspect="1" noChangeArrowheads="1"/>
          </p:cNvPicPr>
          <p:nvPr/>
        </p:nvPicPr>
        <p:blipFill>
          <a:blip r:embed="rId3" cstate="print"/>
          <a:srcRect/>
          <a:stretch>
            <a:fillRect/>
          </a:stretch>
        </p:blipFill>
        <p:spPr bwMode="auto">
          <a:xfrm>
            <a:off x="323528" y="6453336"/>
            <a:ext cx="752475" cy="238125"/>
          </a:xfrm>
          <a:prstGeom prst="rect">
            <a:avLst/>
          </a:prstGeom>
          <a:noFill/>
          <a:ln w="9525">
            <a:noFill/>
            <a:miter lim="800000"/>
            <a:headEnd/>
            <a:tailEnd/>
          </a:ln>
        </p:spPr>
      </p:pic>
    </p:spTree>
    <p:extLst>
      <p:ext uri="{BB962C8B-B14F-4D97-AF65-F5344CB8AC3E}">
        <p14:creationId xmlns:p14="http://schemas.microsoft.com/office/powerpoint/2010/main" val="39759079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Use of ethical frameworks</a:t>
            </a:r>
            <a:endParaRPr lang="en-GB" dirty="0"/>
          </a:p>
        </p:txBody>
      </p:sp>
      <p:sp>
        <p:nvSpPr>
          <p:cNvPr id="5" name="Content Placeholder 4"/>
          <p:cNvSpPr>
            <a:spLocks noGrp="1"/>
          </p:cNvSpPr>
          <p:nvPr>
            <p:ph idx="1"/>
          </p:nvPr>
        </p:nvSpPr>
        <p:spPr/>
        <p:txBody>
          <a:bodyPr/>
          <a:lstStyle/>
          <a:p>
            <a:r>
              <a:rPr lang="en-GB" dirty="0" smtClean="0"/>
              <a:t>Context will dictate which framework should prevail</a:t>
            </a:r>
          </a:p>
          <a:p>
            <a:r>
              <a:rPr lang="en-GB" dirty="0" smtClean="0"/>
              <a:t>But ethical obligations of other frameworks may still apply e.g. individual informed consent in research, anonymizing data collected through public health surveillance</a:t>
            </a:r>
          </a:p>
          <a:p>
            <a:r>
              <a:rPr lang="en-GB" dirty="0" smtClean="0"/>
              <a:t>Aims and ethical obligations of a role need to be set out clearly. </a:t>
            </a:r>
            <a:r>
              <a:rPr lang="en-GB" i="1" dirty="0" smtClean="0"/>
              <a:t>“To whom is the duty of care owed?”</a:t>
            </a:r>
          </a:p>
          <a:p>
            <a:r>
              <a:rPr lang="en-GB" dirty="0" smtClean="0"/>
              <a:t>Multiple allegiances can be a challenge e.g. clinician also performing research in public health emergency</a:t>
            </a:r>
          </a:p>
          <a:p>
            <a:endParaRPr lang="en-GB" dirty="0"/>
          </a:p>
        </p:txBody>
      </p:sp>
      <p:pic>
        <p:nvPicPr>
          <p:cNvPr id="6" name="Picture 2"/>
          <p:cNvPicPr>
            <a:picLocks noChangeAspect="1" noChangeArrowheads="1"/>
          </p:cNvPicPr>
          <p:nvPr/>
        </p:nvPicPr>
        <p:blipFill>
          <a:blip r:embed="rId3" cstate="print"/>
          <a:srcRect/>
          <a:stretch>
            <a:fillRect/>
          </a:stretch>
        </p:blipFill>
        <p:spPr bwMode="auto">
          <a:xfrm>
            <a:off x="323528" y="6453336"/>
            <a:ext cx="752475" cy="238125"/>
          </a:xfrm>
          <a:prstGeom prst="rect">
            <a:avLst/>
          </a:prstGeom>
          <a:noFill/>
          <a:ln w="9525">
            <a:noFill/>
            <a:miter lim="800000"/>
            <a:headEnd/>
            <a:tailEnd/>
          </a:ln>
        </p:spPr>
      </p:pic>
    </p:spTree>
    <p:extLst>
      <p:ext uri="{BB962C8B-B14F-4D97-AF65-F5344CB8AC3E}">
        <p14:creationId xmlns:p14="http://schemas.microsoft.com/office/powerpoint/2010/main" val="38481558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Overlap of ethics frameworks</a:t>
            </a:r>
            <a:endParaRPr lang="en-GB" dirty="0"/>
          </a:p>
        </p:txBody>
      </p:sp>
      <p:sp>
        <p:nvSpPr>
          <p:cNvPr id="3" name="Content Placeholder 2"/>
          <p:cNvSpPr>
            <a:spLocks noGrp="1"/>
          </p:cNvSpPr>
          <p:nvPr>
            <p:ph idx="1"/>
          </p:nvPr>
        </p:nvSpPr>
        <p:spPr/>
        <p:txBody>
          <a:bodyPr/>
          <a:lstStyle/>
          <a:p>
            <a:pPr marL="0" indent="0">
              <a:buNone/>
            </a:pPr>
            <a:endParaRPr lang="en-GB" sz="1800" dirty="0"/>
          </a:p>
        </p:txBody>
      </p:sp>
      <p:graphicFrame>
        <p:nvGraphicFramePr>
          <p:cNvPr id="5" name="Table 4"/>
          <p:cNvGraphicFramePr>
            <a:graphicFrameLocks noGrp="1"/>
          </p:cNvGraphicFramePr>
          <p:nvPr>
            <p:extLst>
              <p:ext uri="{D42A27DB-BD31-4B8C-83A1-F6EECF244321}">
                <p14:modId xmlns:p14="http://schemas.microsoft.com/office/powerpoint/2010/main" val="837605014"/>
              </p:ext>
            </p:extLst>
          </p:nvPr>
        </p:nvGraphicFramePr>
        <p:xfrm>
          <a:off x="611560" y="1772817"/>
          <a:ext cx="7560840" cy="4176463"/>
        </p:xfrm>
        <a:graphic>
          <a:graphicData uri="http://schemas.openxmlformats.org/drawingml/2006/table">
            <a:tbl>
              <a:tblPr firstRow="1" firstCol="1" bandRow="1" bandCol="1">
                <a:solidFill>
                  <a:srgbClr val="89B9FF"/>
                </a:solidFill>
                <a:tableStyleId>{616DA210-FB5B-4158-B5E0-FEB733F419BA}</a:tableStyleId>
              </a:tblPr>
              <a:tblGrid>
                <a:gridCol w="2736304"/>
                <a:gridCol w="1584176"/>
                <a:gridCol w="1728192"/>
                <a:gridCol w="1512168"/>
              </a:tblGrid>
              <a:tr h="1008111">
                <a:tc>
                  <a:txBody>
                    <a:bodyPr/>
                    <a:lstStyle/>
                    <a:p>
                      <a:pPr>
                        <a:spcAft>
                          <a:spcPts val="0"/>
                        </a:spcAft>
                      </a:pPr>
                      <a:r>
                        <a:rPr lang="en-CA" sz="1600" b="0" i="1" u="none" dirty="0">
                          <a:effectLst/>
                          <a:latin typeface="+mj-lt"/>
                        </a:rPr>
                        <a:t>Responsibilities…</a:t>
                      </a:r>
                      <a:endParaRPr lang="en-GB" sz="1800" b="0" i="1" u="none" dirty="0">
                        <a:effectLst/>
                        <a:latin typeface="+mj-lt"/>
                      </a:endParaRPr>
                    </a:p>
                    <a:p>
                      <a:pPr>
                        <a:spcAft>
                          <a:spcPts val="0"/>
                        </a:spcAft>
                      </a:pPr>
                      <a:r>
                        <a:rPr lang="en-CA" sz="1600" b="0" i="1" u="none" dirty="0">
                          <a:effectLst/>
                          <a:latin typeface="+mj-lt"/>
                        </a:rPr>
                        <a:t>Principles…</a:t>
                      </a:r>
                      <a:endParaRPr lang="en-GB" sz="1800" b="0" i="1" u="none" dirty="0">
                        <a:effectLst/>
                        <a:latin typeface="+mj-lt"/>
                      </a:endParaRPr>
                    </a:p>
                    <a:p>
                      <a:pPr>
                        <a:spcAft>
                          <a:spcPts val="0"/>
                        </a:spcAft>
                      </a:pPr>
                      <a:r>
                        <a:rPr lang="en-CA" sz="1600" b="0" i="1" u="none" dirty="0">
                          <a:effectLst/>
                          <a:latin typeface="+mj-lt"/>
                        </a:rPr>
                        <a:t>Practices…</a:t>
                      </a:r>
                      <a:endParaRPr lang="en-GB" sz="1800" b="0" i="1" u="none" dirty="0">
                        <a:effectLst/>
                        <a:latin typeface="+mj-lt"/>
                        <a:ea typeface="MS Mincho"/>
                      </a:endParaRPr>
                    </a:p>
                  </a:txBody>
                  <a:tcPr marL="46030" marR="46030" marT="0" marB="0" anchor="ctr"/>
                </a:tc>
                <a:tc>
                  <a:txBody>
                    <a:bodyPr/>
                    <a:lstStyle/>
                    <a:p>
                      <a:pPr algn="ctr">
                        <a:spcAft>
                          <a:spcPts val="0"/>
                        </a:spcAft>
                      </a:pPr>
                      <a:r>
                        <a:rPr lang="en-CA" sz="1600" b="0" i="0" u="none" dirty="0">
                          <a:effectLst/>
                          <a:latin typeface="+mj-lt"/>
                        </a:rPr>
                        <a:t>Medical care ethics</a:t>
                      </a:r>
                      <a:endParaRPr lang="en-GB" sz="1800" b="0" i="0" u="none" dirty="0">
                        <a:effectLst/>
                        <a:latin typeface="+mj-lt"/>
                        <a:ea typeface="MS Mincho"/>
                      </a:endParaRPr>
                    </a:p>
                  </a:txBody>
                  <a:tcPr marL="46030" marR="46030" marT="0" marB="0" anchor="ctr"/>
                </a:tc>
                <a:tc>
                  <a:txBody>
                    <a:bodyPr/>
                    <a:lstStyle/>
                    <a:p>
                      <a:pPr algn="ctr">
                        <a:spcAft>
                          <a:spcPts val="0"/>
                        </a:spcAft>
                      </a:pPr>
                      <a:r>
                        <a:rPr lang="en-CA" sz="1600" b="0" i="0" u="none" dirty="0">
                          <a:effectLst/>
                          <a:latin typeface="+mj-lt"/>
                        </a:rPr>
                        <a:t>Public health service ethics</a:t>
                      </a:r>
                      <a:endParaRPr lang="en-GB" sz="1800" b="0" i="0" u="none" dirty="0">
                        <a:effectLst/>
                        <a:latin typeface="+mj-lt"/>
                        <a:ea typeface="MS Mincho"/>
                      </a:endParaRPr>
                    </a:p>
                  </a:txBody>
                  <a:tcPr marL="46030" marR="46030" marT="0" marB="0" anchor="ctr"/>
                </a:tc>
                <a:tc>
                  <a:txBody>
                    <a:bodyPr/>
                    <a:lstStyle/>
                    <a:p>
                      <a:pPr algn="ctr">
                        <a:spcAft>
                          <a:spcPts val="0"/>
                        </a:spcAft>
                      </a:pPr>
                      <a:r>
                        <a:rPr lang="en-CA" sz="1600" b="0" i="0" u="none" dirty="0">
                          <a:effectLst/>
                          <a:latin typeface="+mj-lt"/>
                        </a:rPr>
                        <a:t>Research ethics</a:t>
                      </a:r>
                      <a:endParaRPr lang="en-GB" sz="1800" b="0" i="0" u="none" dirty="0">
                        <a:effectLst/>
                        <a:latin typeface="+mj-lt"/>
                        <a:ea typeface="MS Mincho"/>
                      </a:endParaRPr>
                    </a:p>
                  </a:txBody>
                  <a:tcPr marL="46030" marR="46030" marT="0" marB="0" anchor="ctr"/>
                </a:tc>
              </a:tr>
              <a:tr h="648072">
                <a:tc>
                  <a:txBody>
                    <a:bodyPr/>
                    <a:lstStyle/>
                    <a:p>
                      <a:pPr>
                        <a:spcAft>
                          <a:spcPts val="0"/>
                        </a:spcAft>
                      </a:pPr>
                      <a:r>
                        <a:rPr lang="en-CA" sz="1600" b="0" i="0" u="none" dirty="0">
                          <a:effectLst/>
                          <a:latin typeface="+mj-lt"/>
                        </a:rPr>
                        <a:t>To whom duty of ‘care’ is owed</a:t>
                      </a:r>
                      <a:endParaRPr lang="en-GB" sz="1800" b="0" i="0" u="none" dirty="0">
                        <a:effectLst/>
                        <a:latin typeface="+mj-lt"/>
                        <a:ea typeface="MS Mincho"/>
                      </a:endParaRPr>
                    </a:p>
                  </a:txBody>
                  <a:tcPr marL="46030" marR="46030" marT="0" marB="0" anchor="ctr">
                    <a:noFill/>
                  </a:tcPr>
                </a:tc>
                <a:tc>
                  <a:txBody>
                    <a:bodyPr/>
                    <a:lstStyle/>
                    <a:p>
                      <a:pPr algn="ctr">
                        <a:spcAft>
                          <a:spcPts val="0"/>
                        </a:spcAft>
                      </a:pPr>
                      <a:endParaRPr lang="en-GB" sz="1800" b="0" i="0" u="none" dirty="0">
                        <a:effectLst/>
                        <a:latin typeface="+mj-lt"/>
                        <a:ea typeface="MS Mincho"/>
                      </a:endParaRPr>
                    </a:p>
                  </a:txBody>
                  <a:tcPr marL="46030" marR="46030" marT="0" marB="0" anchor="ctr">
                    <a:noFill/>
                  </a:tcPr>
                </a:tc>
                <a:tc>
                  <a:txBody>
                    <a:bodyPr/>
                    <a:lstStyle/>
                    <a:p>
                      <a:pPr algn="ctr">
                        <a:spcAft>
                          <a:spcPts val="0"/>
                        </a:spcAft>
                      </a:pPr>
                      <a:endParaRPr lang="en-GB" sz="1800" b="0" i="0" u="none" dirty="0">
                        <a:effectLst/>
                        <a:latin typeface="+mj-lt"/>
                        <a:ea typeface="MS Mincho"/>
                      </a:endParaRPr>
                    </a:p>
                  </a:txBody>
                  <a:tcPr marL="46030" marR="46030" marT="0" marB="0" anchor="ctr">
                    <a:noFill/>
                  </a:tcPr>
                </a:tc>
                <a:tc>
                  <a:txBody>
                    <a:bodyPr/>
                    <a:lstStyle/>
                    <a:p>
                      <a:pPr algn="ctr">
                        <a:spcAft>
                          <a:spcPts val="0"/>
                        </a:spcAft>
                      </a:pPr>
                      <a:endParaRPr lang="en-GB" sz="1800" b="0" i="0" u="none" dirty="0">
                        <a:effectLst/>
                        <a:latin typeface="+mj-lt"/>
                        <a:ea typeface="MS Mincho"/>
                      </a:endParaRPr>
                    </a:p>
                  </a:txBody>
                  <a:tcPr marL="46030" marR="46030" marT="0" marB="0" anchor="ctr">
                    <a:noFill/>
                  </a:tcPr>
                </a:tc>
              </a:tr>
              <a:tr h="576064">
                <a:tc>
                  <a:txBody>
                    <a:bodyPr/>
                    <a:lstStyle/>
                    <a:p>
                      <a:pPr>
                        <a:spcAft>
                          <a:spcPts val="0"/>
                        </a:spcAft>
                      </a:pPr>
                      <a:r>
                        <a:rPr lang="en-CA" sz="1600" b="0" i="0" u="none" dirty="0">
                          <a:effectLst/>
                          <a:latin typeface="+mj-lt"/>
                        </a:rPr>
                        <a:t>Aims of intervention</a:t>
                      </a:r>
                      <a:endParaRPr lang="en-GB" sz="1800" b="0" i="0" u="none" dirty="0">
                        <a:effectLst/>
                        <a:latin typeface="+mj-lt"/>
                        <a:ea typeface="MS Mincho"/>
                      </a:endParaRPr>
                    </a:p>
                  </a:txBody>
                  <a:tcPr marL="46030" marR="46030" marT="0" marB="0" anchor="ctr"/>
                </a:tc>
                <a:tc>
                  <a:txBody>
                    <a:bodyPr/>
                    <a:lstStyle/>
                    <a:p>
                      <a:pPr algn="ctr">
                        <a:spcAft>
                          <a:spcPts val="0"/>
                        </a:spcAft>
                      </a:pPr>
                      <a:endParaRPr lang="en-GB" sz="1800" b="0" i="0" u="none" dirty="0">
                        <a:effectLst/>
                        <a:latin typeface="+mj-lt"/>
                        <a:ea typeface="MS Mincho"/>
                      </a:endParaRPr>
                    </a:p>
                  </a:txBody>
                  <a:tcPr marL="46030" marR="46030" marT="0" marB="0" anchor="ctr">
                    <a:noFill/>
                  </a:tcPr>
                </a:tc>
                <a:tc>
                  <a:txBody>
                    <a:bodyPr/>
                    <a:lstStyle/>
                    <a:p>
                      <a:pPr algn="ctr">
                        <a:spcAft>
                          <a:spcPts val="0"/>
                        </a:spcAft>
                      </a:pPr>
                      <a:endParaRPr lang="en-GB" sz="1800" b="0" i="0" u="none" dirty="0">
                        <a:effectLst/>
                        <a:latin typeface="+mj-lt"/>
                        <a:ea typeface="MS Mincho"/>
                      </a:endParaRPr>
                    </a:p>
                  </a:txBody>
                  <a:tcPr marL="46030" marR="46030" marT="0" marB="0" anchor="ctr"/>
                </a:tc>
                <a:tc>
                  <a:txBody>
                    <a:bodyPr/>
                    <a:lstStyle/>
                    <a:p>
                      <a:pPr algn="ctr">
                        <a:spcAft>
                          <a:spcPts val="0"/>
                        </a:spcAft>
                      </a:pPr>
                      <a:endParaRPr lang="en-GB" sz="1800" b="0" i="0" u="none" dirty="0">
                        <a:effectLst/>
                        <a:latin typeface="+mj-lt"/>
                        <a:ea typeface="MS Mincho"/>
                      </a:endParaRPr>
                    </a:p>
                  </a:txBody>
                  <a:tcPr marL="46030" marR="46030" marT="0" marB="0" anchor="ctr">
                    <a:noFill/>
                  </a:tcPr>
                </a:tc>
              </a:tr>
              <a:tr h="501487">
                <a:tc>
                  <a:txBody>
                    <a:bodyPr/>
                    <a:lstStyle/>
                    <a:p>
                      <a:pPr>
                        <a:spcAft>
                          <a:spcPts val="0"/>
                        </a:spcAft>
                      </a:pPr>
                      <a:r>
                        <a:rPr lang="en-CA" sz="1600" b="0" i="0" u="none" dirty="0">
                          <a:effectLst/>
                          <a:latin typeface="+mj-lt"/>
                        </a:rPr>
                        <a:t>Role of informed consent</a:t>
                      </a:r>
                      <a:endParaRPr lang="en-GB" sz="1800" b="0" i="0" u="none" dirty="0">
                        <a:effectLst/>
                        <a:latin typeface="+mj-lt"/>
                        <a:ea typeface="MS Mincho"/>
                      </a:endParaRPr>
                    </a:p>
                  </a:txBody>
                  <a:tcPr marL="46030" marR="46030" marT="0" marB="0" anchor="ctr">
                    <a:noFill/>
                  </a:tcPr>
                </a:tc>
                <a:tc>
                  <a:txBody>
                    <a:bodyPr/>
                    <a:lstStyle/>
                    <a:p>
                      <a:pPr algn="ctr">
                        <a:spcAft>
                          <a:spcPts val="0"/>
                        </a:spcAft>
                      </a:pPr>
                      <a:endParaRPr lang="en-GB" sz="1800" b="0" i="0" u="none" dirty="0">
                        <a:effectLst/>
                        <a:latin typeface="+mj-lt"/>
                        <a:ea typeface="MS Mincho"/>
                      </a:endParaRPr>
                    </a:p>
                  </a:txBody>
                  <a:tcPr marL="46030" marR="46030" marT="0" marB="0" anchor="ctr">
                    <a:noFill/>
                  </a:tcPr>
                </a:tc>
                <a:tc>
                  <a:txBody>
                    <a:bodyPr/>
                    <a:lstStyle/>
                    <a:p>
                      <a:pPr algn="ctr">
                        <a:spcAft>
                          <a:spcPts val="0"/>
                        </a:spcAft>
                      </a:pPr>
                      <a:endParaRPr lang="en-GB" sz="1800" b="0" i="0" u="none" dirty="0">
                        <a:effectLst/>
                        <a:latin typeface="+mj-lt"/>
                        <a:ea typeface="MS Mincho"/>
                      </a:endParaRPr>
                    </a:p>
                  </a:txBody>
                  <a:tcPr marL="46030" marR="46030" marT="0" marB="0" anchor="ctr">
                    <a:noFill/>
                  </a:tcPr>
                </a:tc>
                <a:tc>
                  <a:txBody>
                    <a:bodyPr/>
                    <a:lstStyle/>
                    <a:p>
                      <a:pPr algn="ctr">
                        <a:spcAft>
                          <a:spcPts val="0"/>
                        </a:spcAft>
                      </a:pPr>
                      <a:endParaRPr lang="en-GB" sz="1800" b="0" i="0" u="none" dirty="0">
                        <a:effectLst/>
                        <a:latin typeface="+mj-lt"/>
                        <a:ea typeface="MS Mincho"/>
                      </a:endParaRPr>
                    </a:p>
                  </a:txBody>
                  <a:tcPr marL="46030" marR="46030" marT="0" marB="0" anchor="ctr">
                    <a:noFill/>
                  </a:tcPr>
                </a:tc>
              </a:tr>
              <a:tr h="722649">
                <a:tc>
                  <a:txBody>
                    <a:bodyPr/>
                    <a:lstStyle/>
                    <a:p>
                      <a:pPr>
                        <a:spcAft>
                          <a:spcPts val="0"/>
                        </a:spcAft>
                      </a:pPr>
                      <a:r>
                        <a:rPr lang="en-CA" sz="1600" b="0" i="0" u="none" dirty="0">
                          <a:effectLst/>
                          <a:latin typeface="+mj-lt"/>
                        </a:rPr>
                        <a:t>Issues of confidentiality &amp; privacy </a:t>
                      </a:r>
                      <a:endParaRPr lang="en-GB" sz="1800" b="0" i="0" u="none" dirty="0">
                        <a:effectLst/>
                        <a:latin typeface="+mj-lt"/>
                        <a:ea typeface="MS Mincho"/>
                      </a:endParaRPr>
                    </a:p>
                  </a:txBody>
                  <a:tcPr marL="46030" marR="46030" marT="0" marB="0" anchor="ctr"/>
                </a:tc>
                <a:tc>
                  <a:txBody>
                    <a:bodyPr/>
                    <a:lstStyle/>
                    <a:p>
                      <a:pPr algn="ctr">
                        <a:spcAft>
                          <a:spcPts val="0"/>
                        </a:spcAft>
                      </a:pPr>
                      <a:endParaRPr lang="en-GB" sz="1800" b="0" i="0" u="none" dirty="0">
                        <a:effectLst/>
                        <a:latin typeface="+mj-lt"/>
                        <a:ea typeface="MS Mincho"/>
                      </a:endParaRPr>
                    </a:p>
                  </a:txBody>
                  <a:tcPr marL="46030" marR="46030" marT="0" marB="0" anchor="ctr">
                    <a:noFill/>
                  </a:tcPr>
                </a:tc>
                <a:tc>
                  <a:txBody>
                    <a:bodyPr/>
                    <a:lstStyle/>
                    <a:p>
                      <a:pPr algn="ctr">
                        <a:spcAft>
                          <a:spcPts val="0"/>
                        </a:spcAft>
                      </a:pPr>
                      <a:endParaRPr lang="en-GB" sz="1800" b="0" i="0" u="none" dirty="0">
                        <a:effectLst/>
                        <a:latin typeface="+mj-lt"/>
                        <a:ea typeface="MS Mincho"/>
                      </a:endParaRPr>
                    </a:p>
                  </a:txBody>
                  <a:tcPr marL="46030" marR="46030" marT="0" marB="0" anchor="ctr"/>
                </a:tc>
                <a:tc>
                  <a:txBody>
                    <a:bodyPr/>
                    <a:lstStyle/>
                    <a:p>
                      <a:pPr algn="ctr">
                        <a:spcAft>
                          <a:spcPts val="0"/>
                        </a:spcAft>
                      </a:pPr>
                      <a:endParaRPr lang="en-GB" sz="1800" b="0" i="0" u="none" dirty="0">
                        <a:effectLst/>
                        <a:latin typeface="+mj-lt"/>
                        <a:ea typeface="MS Mincho"/>
                      </a:endParaRPr>
                    </a:p>
                  </a:txBody>
                  <a:tcPr marL="46030" marR="46030" marT="0" marB="0" anchor="ctr">
                    <a:noFill/>
                  </a:tcPr>
                </a:tc>
              </a:tr>
              <a:tr h="720080">
                <a:tc>
                  <a:txBody>
                    <a:bodyPr/>
                    <a:lstStyle/>
                    <a:p>
                      <a:pPr>
                        <a:spcAft>
                          <a:spcPts val="0"/>
                        </a:spcAft>
                      </a:pPr>
                      <a:r>
                        <a:rPr lang="en-CA" sz="1600" b="0" i="0" u="none" dirty="0">
                          <a:effectLst/>
                          <a:latin typeface="+mj-lt"/>
                        </a:rPr>
                        <a:t>Meaning of fairness &amp; equity</a:t>
                      </a:r>
                      <a:endParaRPr lang="en-GB" sz="1800" b="0" i="0" u="none" dirty="0">
                        <a:effectLst/>
                        <a:latin typeface="+mj-lt"/>
                        <a:ea typeface="MS Mincho"/>
                      </a:endParaRPr>
                    </a:p>
                  </a:txBody>
                  <a:tcPr marL="46030" marR="46030" marT="0" marB="0" anchor="ctr">
                    <a:noFill/>
                  </a:tcPr>
                </a:tc>
                <a:tc>
                  <a:txBody>
                    <a:bodyPr/>
                    <a:lstStyle/>
                    <a:p>
                      <a:pPr algn="l">
                        <a:spcAft>
                          <a:spcPts val="0"/>
                        </a:spcAft>
                      </a:pPr>
                      <a:endParaRPr lang="en-GB" sz="3600" b="0" i="0" u="none" dirty="0">
                        <a:effectLst/>
                        <a:latin typeface="+mj-lt"/>
                        <a:ea typeface="MS Mincho"/>
                      </a:endParaRPr>
                    </a:p>
                  </a:txBody>
                  <a:tcPr marL="68580" marR="68580" marT="0" marB="0" anchor="ctr">
                    <a:noFill/>
                  </a:tcPr>
                </a:tc>
                <a:tc>
                  <a:txBody>
                    <a:bodyPr/>
                    <a:lstStyle/>
                    <a:p>
                      <a:pPr algn="l">
                        <a:spcAft>
                          <a:spcPts val="0"/>
                        </a:spcAft>
                      </a:pPr>
                      <a:endParaRPr lang="en-GB" sz="3600" b="0" i="0" u="none" dirty="0">
                        <a:effectLst/>
                        <a:latin typeface="+mj-lt"/>
                        <a:ea typeface="MS Mincho"/>
                      </a:endParaRPr>
                    </a:p>
                  </a:txBody>
                  <a:tcPr marL="68580" marR="68580" marT="0" marB="0" anchor="ctr">
                    <a:noFill/>
                  </a:tcPr>
                </a:tc>
                <a:tc>
                  <a:txBody>
                    <a:bodyPr/>
                    <a:lstStyle/>
                    <a:p>
                      <a:pPr algn="l">
                        <a:spcAft>
                          <a:spcPts val="0"/>
                        </a:spcAft>
                      </a:pPr>
                      <a:endParaRPr lang="en-GB" sz="3600" b="0" i="0" u="none" dirty="0">
                        <a:effectLst/>
                        <a:latin typeface="+mj-lt"/>
                        <a:ea typeface="MS Mincho"/>
                      </a:endParaRPr>
                    </a:p>
                  </a:txBody>
                  <a:tcPr marL="68580" marR="68580" marT="0" marB="0" anchor="ctr">
                    <a:noFill/>
                  </a:tcPr>
                </a:tc>
              </a:tr>
            </a:tbl>
          </a:graphicData>
        </a:graphic>
      </p:graphicFrame>
      <p:pic>
        <p:nvPicPr>
          <p:cNvPr id="6" name="Picture 2"/>
          <p:cNvPicPr>
            <a:picLocks noChangeAspect="1" noChangeArrowheads="1"/>
          </p:cNvPicPr>
          <p:nvPr/>
        </p:nvPicPr>
        <p:blipFill>
          <a:blip r:embed="rId3" cstate="print"/>
          <a:srcRect/>
          <a:stretch>
            <a:fillRect/>
          </a:stretch>
        </p:blipFill>
        <p:spPr bwMode="auto">
          <a:xfrm>
            <a:off x="323528" y="6453336"/>
            <a:ext cx="752475" cy="238125"/>
          </a:xfrm>
          <a:prstGeom prst="rect">
            <a:avLst/>
          </a:prstGeom>
          <a:noFill/>
          <a:ln w="9525">
            <a:noFill/>
            <a:miter lim="800000"/>
            <a:headEnd/>
            <a:tailEnd/>
          </a:ln>
        </p:spPr>
      </p:pic>
    </p:spTree>
    <p:extLst>
      <p:ext uri="{BB962C8B-B14F-4D97-AF65-F5344CB8AC3E}">
        <p14:creationId xmlns:p14="http://schemas.microsoft.com/office/powerpoint/2010/main" val="21858959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Therapeutic misconception (TM)</a:t>
            </a:r>
            <a:endParaRPr lang="en-GB" dirty="0"/>
          </a:p>
        </p:txBody>
      </p:sp>
      <p:sp>
        <p:nvSpPr>
          <p:cNvPr id="3" name="Content Placeholder 2"/>
          <p:cNvSpPr>
            <a:spLocks noGrp="1"/>
          </p:cNvSpPr>
          <p:nvPr>
            <p:ph idx="1"/>
          </p:nvPr>
        </p:nvSpPr>
        <p:spPr/>
        <p:txBody>
          <a:bodyPr/>
          <a:lstStyle/>
          <a:p>
            <a:r>
              <a:rPr lang="en-GB" dirty="0" smtClean="0"/>
              <a:t>“The therapeutic misconception occurs when a research subject fails to appreciate the distinction between the imperatives of clinical research and of ordinary treatment, and therefore inaccurately attributes therapeutic intent to research procedures.” </a:t>
            </a:r>
          </a:p>
          <a:p>
            <a:pPr algn="r">
              <a:buNone/>
            </a:pPr>
            <a:r>
              <a:rPr lang="en-GB" sz="1600" dirty="0" err="1" smtClean="0"/>
              <a:t>Lidz</a:t>
            </a:r>
            <a:r>
              <a:rPr lang="en-GB" sz="1600" dirty="0" smtClean="0"/>
              <a:t> &amp; </a:t>
            </a:r>
            <a:r>
              <a:rPr lang="en-GB" sz="1600" dirty="0" err="1" smtClean="0"/>
              <a:t>Appelbaum</a:t>
            </a:r>
            <a:r>
              <a:rPr lang="en-GB" sz="1600" dirty="0" smtClean="0"/>
              <a:t> 2002: V55</a:t>
            </a:r>
          </a:p>
          <a:p>
            <a:pPr lvl="0"/>
            <a:endParaRPr lang="en-US" dirty="0" smtClean="0"/>
          </a:p>
          <a:p>
            <a:pPr lvl="0"/>
            <a:endParaRPr lang="en-US" dirty="0" smtClean="0"/>
          </a:p>
          <a:p>
            <a:endParaRPr lang="en-GB" dirty="0"/>
          </a:p>
        </p:txBody>
      </p:sp>
      <p:pic>
        <p:nvPicPr>
          <p:cNvPr id="4" name="Picture 2"/>
          <p:cNvPicPr>
            <a:picLocks noChangeAspect="1" noChangeArrowheads="1"/>
          </p:cNvPicPr>
          <p:nvPr/>
        </p:nvPicPr>
        <p:blipFill>
          <a:blip r:embed="rId3" cstate="print"/>
          <a:srcRect/>
          <a:stretch>
            <a:fillRect/>
          </a:stretch>
        </p:blipFill>
        <p:spPr bwMode="auto">
          <a:xfrm>
            <a:off x="323528" y="6453336"/>
            <a:ext cx="752475" cy="238125"/>
          </a:xfrm>
          <a:prstGeom prst="rect">
            <a:avLst/>
          </a:prstGeom>
          <a:noFill/>
          <a:ln w="9525">
            <a:noFill/>
            <a:miter lim="800000"/>
            <a:headEnd/>
            <a:tailEnd/>
          </a:ln>
        </p:spPr>
      </p:pic>
    </p:spTree>
    <p:extLst>
      <p:ext uri="{BB962C8B-B14F-4D97-AF65-F5344CB8AC3E}">
        <p14:creationId xmlns:p14="http://schemas.microsoft.com/office/powerpoint/2010/main" val="394659245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EPRtemplate 06">
  <a:themeElements>
    <a:clrScheme name="EPRtemplate 06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EPRtemplate 06">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1042988" rtl="1" eaLnBrk="1" fontAlgn="base" latinLnBrk="0" hangingPunct="1">
          <a:lnSpc>
            <a:spcPct val="100000"/>
          </a:lnSpc>
          <a:spcBef>
            <a:spcPct val="0"/>
          </a:spcBef>
          <a:spcAft>
            <a:spcPct val="0"/>
          </a:spcAft>
          <a:buClrTx/>
          <a:buSzTx/>
          <a:buFontTx/>
          <a:buNone/>
          <a:tabLst/>
          <a:defRPr kumimoji="0" lang="en-GB" sz="2800" b="1" i="0" u="none" strike="noStrike" cap="none" normalizeH="0" baseline="0" smtClean="0">
            <a:ln>
              <a:noFill/>
            </a:ln>
            <a:solidFill>
              <a:srgbClr val="000066"/>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1042988" rtl="1" eaLnBrk="1" fontAlgn="base" latinLnBrk="0" hangingPunct="1">
          <a:lnSpc>
            <a:spcPct val="100000"/>
          </a:lnSpc>
          <a:spcBef>
            <a:spcPct val="0"/>
          </a:spcBef>
          <a:spcAft>
            <a:spcPct val="0"/>
          </a:spcAft>
          <a:buClrTx/>
          <a:buSzTx/>
          <a:buFontTx/>
          <a:buNone/>
          <a:tabLst/>
          <a:defRPr kumimoji="0" lang="en-GB" sz="2800" b="1" i="0" u="none" strike="noStrike" cap="none" normalizeH="0" baseline="0" smtClean="0">
            <a:ln>
              <a:noFill/>
            </a:ln>
            <a:solidFill>
              <a:srgbClr val="000066"/>
            </a:solidFill>
            <a:effectLst/>
            <a:latin typeface="Arial" charset="0"/>
            <a:cs typeface="Arial" charset="0"/>
          </a:defRPr>
        </a:defPPr>
      </a:lstStyle>
    </a:lnDef>
  </a:objectDefaults>
  <a:extraClrSchemeLst>
    <a:extraClrScheme>
      <a:clrScheme name="EPRtemplate 06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PRtemplate 06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PRtemplate 06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PRtemplate 06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PRtemplate 06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PRtemplate 06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PRtemplate 06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PRtemplate 06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PRtemplate 06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PRtemplate 06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PRtemplate 06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PRtemplate 06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15272</TotalTime>
  <Words>3633</Words>
  <Application>Microsoft Office PowerPoint</Application>
  <PresentationFormat>On-screen Show (4:3)</PresentationFormat>
  <Paragraphs>194</Paragraphs>
  <Slides>16</Slides>
  <Notes>13</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1_EPRtemplate 06</vt:lpstr>
      <vt:lpstr>PowerPoint Presentation</vt:lpstr>
      <vt:lpstr>PowerPoint Presentation</vt:lpstr>
      <vt:lpstr>Corresponding learning objectives</vt:lpstr>
      <vt:lpstr>Medical care ethics</vt:lpstr>
      <vt:lpstr>Public health ethics</vt:lpstr>
      <vt:lpstr>Research ethics</vt:lpstr>
      <vt:lpstr>Use of ethical frameworks</vt:lpstr>
      <vt:lpstr>Overlap of ethics frameworks</vt:lpstr>
      <vt:lpstr>Therapeutic misconception (TM)</vt:lpstr>
      <vt:lpstr>Recommendations</vt:lpstr>
      <vt:lpstr>Strategies to reduce risk of therapeutic misconceptions</vt:lpstr>
      <vt:lpstr>Definition Conflict of Interest</vt:lpstr>
      <vt:lpstr>Financial Conflict of Interest</vt:lpstr>
      <vt:lpstr>Non-financial Conflict of Interest</vt:lpstr>
      <vt:lpstr>Conclusions Core Competence 7 </vt:lpstr>
      <vt:lpstr>Sources </vt:lpstr>
    </vt:vector>
  </TitlesOfParts>
  <Company>WHO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and Patient Care in Public Health Emergency</dc:title>
  <dc:creator>SONG, Hyun</dc:creator>
  <cp:lastModifiedBy>REIS, Andreas Alois</cp:lastModifiedBy>
  <cp:revision>423</cp:revision>
  <cp:lastPrinted>2014-02-26T10:00:50Z</cp:lastPrinted>
  <dcterms:created xsi:type="dcterms:W3CDTF">2013-03-12T13:25:54Z</dcterms:created>
  <dcterms:modified xsi:type="dcterms:W3CDTF">2015-11-18T10:54:00Z</dcterms:modified>
</cp:coreProperties>
</file>